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71"/>
  </p:notesMasterIdLst>
  <p:sldIdLst>
    <p:sldId id="256" r:id="rId5"/>
    <p:sldId id="259" r:id="rId6"/>
    <p:sldId id="263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7" r:id="rId18"/>
    <p:sldId id="279" r:id="rId19"/>
    <p:sldId id="280" r:id="rId20"/>
    <p:sldId id="282" r:id="rId21"/>
    <p:sldId id="281" r:id="rId22"/>
    <p:sldId id="283" r:id="rId23"/>
    <p:sldId id="286" r:id="rId24"/>
    <p:sldId id="287" r:id="rId25"/>
    <p:sldId id="284" r:id="rId26"/>
    <p:sldId id="288" r:id="rId27"/>
    <p:sldId id="289" r:id="rId28"/>
    <p:sldId id="285" r:id="rId29"/>
    <p:sldId id="290" r:id="rId30"/>
    <p:sldId id="292" r:id="rId31"/>
    <p:sldId id="291" r:id="rId32"/>
    <p:sldId id="293" r:id="rId33"/>
    <p:sldId id="294" r:id="rId34"/>
    <p:sldId id="299" r:id="rId35"/>
    <p:sldId id="295" r:id="rId36"/>
    <p:sldId id="296" r:id="rId37"/>
    <p:sldId id="297" r:id="rId38"/>
    <p:sldId id="300" r:id="rId39"/>
    <p:sldId id="363" r:id="rId40"/>
    <p:sldId id="362" r:id="rId41"/>
    <p:sldId id="384" r:id="rId42"/>
    <p:sldId id="360" r:id="rId43"/>
    <p:sldId id="372" r:id="rId44"/>
    <p:sldId id="373" r:id="rId45"/>
    <p:sldId id="361" r:id="rId46"/>
    <p:sldId id="385" r:id="rId47"/>
    <p:sldId id="364" r:id="rId48"/>
    <p:sldId id="308" r:id="rId49"/>
    <p:sldId id="386" r:id="rId50"/>
    <p:sldId id="375" r:id="rId51"/>
    <p:sldId id="387" r:id="rId52"/>
    <p:sldId id="388" r:id="rId53"/>
    <p:sldId id="376" r:id="rId54"/>
    <p:sldId id="307" r:id="rId55"/>
    <p:sldId id="306" r:id="rId56"/>
    <p:sldId id="309" r:id="rId57"/>
    <p:sldId id="377" r:id="rId58"/>
    <p:sldId id="378" r:id="rId59"/>
    <p:sldId id="298" r:id="rId60"/>
    <p:sldId id="301" r:id="rId61"/>
    <p:sldId id="302" r:id="rId62"/>
    <p:sldId id="303" r:id="rId63"/>
    <p:sldId id="304" r:id="rId64"/>
    <p:sldId id="379" r:id="rId65"/>
    <p:sldId id="380" r:id="rId66"/>
    <p:sldId id="381" r:id="rId67"/>
    <p:sldId id="382" r:id="rId68"/>
    <p:sldId id="383" r:id="rId69"/>
    <p:sldId id="305" r:id="rId70"/>
  </p:sldIdLst>
  <p:sldSz cx="12192000" cy="6858000"/>
  <p:notesSz cx="6858000" cy="9144000"/>
  <p:embeddedFontLst>
    <p:embeddedFont>
      <p:font typeface="Calibri" panose="020F0502020204030204" pitchFamily="34" charset="0"/>
      <p:regular r:id="rId72"/>
      <p:bold r:id="rId73"/>
      <p:italic r:id="rId74"/>
      <p:boldItalic r:id="rId75"/>
    </p:embeddedFont>
    <p:embeddedFont>
      <p:font typeface="Calibri Light" panose="020F0302020204030204" pitchFamily="34" charset="0"/>
      <p:regular r:id="rId76"/>
      <p:italic r:id="rId77"/>
    </p:embeddedFont>
    <p:embeddedFont>
      <p:font typeface="Integral CF Bold" panose="00000800000000000000" pitchFamily="50" charset="0"/>
      <p:bold r:id="rId78"/>
      <p:boldItalic r:id="rId79"/>
    </p:embeddedFont>
    <p:embeddedFont>
      <p:font typeface="Source Sans Pro" panose="020B0503030403020204" pitchFamily="34" charset="0"/>
      <p:regular r:id="rId80"/>
      <p:bold r:id="rId81"/>
      <p:italic r:id="rId82"/>
      <p:boldItalic r:id="rId8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E6FB04"/>
    <a:srgbClr val="00CEC0"/>
    <a:srgbClr val="EB0E67"/>
    <a:srgbClr val="A7FF42"/>
    <a:srgbClr val="FE6E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0CDF4-7747-4A17-91FB-9CABA460AE69}" v="263" dt="2020-12-07T18:51:44.2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6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4.fntdata"/><Relationship Id="rId83" Type="http://schemas.openxmlformats.org/officeDocument/2006/relationships/font" Target="fonts/font12.fntdata"/><Relationship Id="rId88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5.fntdata"/><Relationship Id="rId7" Type="http://schemas.openxmlformats.org/officeDocument/2006/relationships/slide" Target="slides/slide3.xml"/><Relationship Id="rId71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font" Target="fonts/font11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jpeg>
</file>

<file path=ppt/media/image65.png>
</file>

<file path=ppt/media/image66.png>
</file>

<file path=ppt/media/image67.jpe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F5F83-FD4F-410F-8DC2-3FA86C2EE345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6A10D0-20D9-4461-9337-5FE1B4A40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396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8853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5927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6589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8124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6876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14534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8228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61579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1640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92868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0019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42714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36367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7292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270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6571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42464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0583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01031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87293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704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152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2346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17170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29305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45863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68832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56306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76898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32309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18896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9868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0602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8386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56315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5854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153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3691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597468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522192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69455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9279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374907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85717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06958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03204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274273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327694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70776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3130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733989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43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084912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3463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1371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7493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9190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6285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99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711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03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686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53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45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6117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24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456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3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738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8E8CF-A517-4FA9-BCB6-845E27B5F7BE}" type="datetimeFigureOut">
              <a:rPr lang="en-GB" smtClean="0"/>
              <a:t>10/12/2020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32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vizcatalogue.com/" TargetMode="Externa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junkie.net/2016/01/fastmail-rules-newsletters-contact-groups/data-sorting-lego/" TargetMode="External"/><Relationship Id="rId4" Type="http://schemas.openxmlformats.org/officeDocument/2006/relationships/image" Target="../media/image68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junkie.net/2016/01/fastmail-rules-newsletters-contact-groups/data-sorting-lego/" TargetMode="External"/><Relationship Id="rId4" Type="http://schemas.openxmlformats.org/officeDocument/2006/relationships/image" Target="../media/image68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tanovia.com/en/blog/top-r-color-palettes-to-know-for-great-data-visualization/" TargetMode="External"/><Relationship Id="rId4" Type="http://schemas.openxmlformats.org/officeDocument/2006/relationships/image" Target="../media/image6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tanovia.com/en/blog/top-r-color-palettes-to-know-for-great-data-visualization/" TargetMode="External"/><Relationship Id="rId4" Type="http://schemas.openxmlformats.org/officeDocument/2006/relationships/image" Target="../media/image7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png"/><Relationship Id="rId5" Type="http://schemas.openxmlformats.org/officeDocument/2006/relationships/hyperlink" Target="http://sape.inf.usi.ch/quick-reference/ggplot2/colour" TargetMode="External"/><Relationship Id="rId4" Type="http://schemas.openxmlformats.org/officeDocument/2006/relationships/hyperlink" Target="https://www.hexcolortool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6" y="1918404"/>
            <a:ext cx="3635985" cy="3391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724" y="2031138"/>
            <a:ext cx="6675225" cy="336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D62"/>
                </a:solidFill>
                <a:latin typeface="Integral CF Bold" panose="00000800000000000000" pitchFamily="50" charset="0"/>
              </a:rPr>
              <a:t>Data</a:t>
            </a:r>
          </a:p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D62"/>
                </a:solidFill>
                <a:latin typeface="Integral CF Bold" panose="00000800000000000000" pitchFamily="50" charset="0"/>
              </a:rPr>
              <a:t>Culture</a:t>
            </a:r>
          </a:p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D62"/>
                </a:solidFill>
                <a:latin typeface="Integral CF Bold" panose="00000800000000000000" pitchFamily="50" charset="0"/>
              </a:rPr>
              <a:t>Society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2" y="466527"/>
            <a:ext cx="3831944" cy="754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069" y="466527"/>
            <a:ext cx="617581" cy="6175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814192" y="6121373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A4E64E-DAAC-4934-8ECC-8767FA37F2D5}"/>
              </a:ext>
            </a:extLst>
          </p:cNvPr>
          <p:cNvSpPr txBox="1"/>
          <p:nvPr/>
        </p:nvSpPr>
        <p:spPr>
          <a:xfrm>
            <a:off x="7666298" y="1599236"/>
            <a:ext cx="427684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3200">
              <a:solidFill>
                <a:srgbClr val="002060"/>
              </a:solidFill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9D4A8C-AD6D-40B2-8663-80F2E08073E0}"/>
              </a:ext>
            </a:extLst>
          </p:cNvPr>
          <p:cNvSpPr txBox="1"/>
          <p:nvPr/>
        </p:nvSpPr>
        <p:spPr>
          <a:xfrm>
            <a:off x="7733819" y="2708476"/>
            <a:ext cx="4141805" cy="20005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002060"/>
                </a:solidFill>
              </a:rPr>
              <a:t>We support, facilitate, promote and inspire </a:t>
            </a:r>
            <a:r>
              <a:rPr lang="en-GB" sz="2400" b="1">
                <a:solidFill>
                  <a:srgbClr val="002060"/>
                </a:solidFill>
              </a:rPr>
              <a:t>data-led and applied digital research</a:t>
            </a:r>
            <a:r>
              <a:rPr lang="en-GB" sz="2400">
                <a:solidFill>
                  <a:srgbClr val="002060"/>
                </a:solidFill>
              </a:rPr>
              <a:t> across the arts, humanities and social sciences</a:t>
            </a:r>
            <a:r>
              <a:rPr lang="en-GB" sz="2800">
                <a:solidFill>
                  <a:srgbClr val="002060"/>
                </a:solidFill>
              </a:rPr>
              <a:t>.</a:t>
            </a:r>
            <a:endParaRPr lang="en-GB" sz="2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A2B4C6-FBBD-4630-BC95-2B1820117536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6838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TYPE of  Variables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84CC2F-B6C9-49E4-B38F-EDD434AD9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09" y="1254631"/>
            <a:ext cx="5681293" cy="46065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sz="2100" b="1" dirty="0">
                <a:solidFill>
                  <a:srgbClr val="002E5F"/>
                </a:solidFill>
              </a:rPr>
              <a:t>Categorical variables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it-IT" sz="2100" dirty="0">
                <a:solidFill>
                  <a:srgbClr val="002E5F"/>
                </a:solidFill>
              </a:rPr>
              <a:t>Defined  and limited values, might not have a logical order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it-IT" sz="2100" dirty="0">
                <a:solidFill>
                  <a:srgbClr val="002E5F"/>
                </a:solidFill>
              </a:rPr>
              <a:t>Material: bronze, iron, ivory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it-IT" sz="2100" dirty="0">
                <a:solidFill>
                  <a:srgbClr val="002E5F"/>
                </a:solidFill>
              </a:rPr>
              <a:t>Color: blu, red, white</a:t>
            </a:r>
          </a:p>
          <a:p>
            <a:endParaRPr lang="it-IT" sz="1000" dirty="0">
              <a:solidFill>
                <a:srgbClr val="002E5F"/>
              </a:solidFill>
            </a:endParaRPr>
          </a:p>
          <a:p>
            <a:pPr marL="0" indent="0">
              <a:buNone/>
            </a:pPr>
            <a:r>
              <a:rPr lang="it-IT" sz="2100" b="1" dirty="0">
                <a:solidFill>
                  <a:srgbClr val="002E5F"/>
                </a:solidFill>
              </a:rPr>
              <a:t>Discrete variables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it-IT" alt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numeric variables that have a countable number of values between any two values. A discrete variable is always numeric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Number of attendees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Centuries</a:t>
            </a:r>
            <a:endParaRPr lang="it-IT" sz="2100" dirty="0">
              <a:solidFill>
                <a:srgbClr val="002E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ABD540-A54A-4557-8B29-511A0378D042}"/>
              </a:ext>
            </a:extLst>
          </p:cNvPr>
          <p:cNvSpPr/>
          <p:nvPr/>
        </p:nvSpPr>
        <p:spPr>
          <a:xfrm>
            <a:off x="5959103" y="1362655"/>
            <a:ext cx="5844784" cy="2139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it-IT" sz="2100" b="1" dirty="0">
                <a:solidFill>
                  <a:srgbClr val="002E5F"/>
                </a:solidFill>
              </a:rPr>
              <a:t>Continuous variables</a:t>
            </a:r>
          </a:p>
          <a:p>
            <a:r>
              <a:rPr lang="it-IT" alt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Numeric variables that have an infinite number of values between any two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100" dirty="0">
                <a:solidFill>
                  <a:srgbClr val="002E5F"/>
                </a:solidFill>
                <a:cs typeface="Open Sans" panose="020B0606030504020204" pitchFamily="34" charset="0"/>
              </a:rPr>
              <a:t>Lenght </a:t>
            </a:r>
            <a:endParaRPr lang="it-IT" sz="2100" dirty="0">
              <a:solidFill>
                <a:srgbClr val="002E5F"/>
              </a:solidFill>
            </a:endParaRPr>
          </a:p>
          <a:p>
            <a:endParaRPr lang="it-IT" dirty="0">
              <a:solidFill>
                <a:srgbClr val="002E5F"/>
              </a:solidFill>
            </a:endParaRPr>
          </a:p>
        </p:txBody>
      </p:sp>
      <p:pic>
        <p:nvPicPr>
          <p:cNvPr id="11" name="Picture 4" descr="Variables Variables everywhere - Buzz and Woody (Toy Story) Meme ...">
            <a:extLst>
              <a:ext uri="{FF2B5EF4-FFF2-40B4-BE49-F238E27FC236}">
                <a16:creationId xmlns:a16="http://schemas.microsoft.com/office/drawing/2014/main" id="{4A07435C-CAB0-4C3A-8118-1EEADD3027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1" b="5158"/>
          <a:stretch/>
        </p:blipFill>
        <p:spPr bwMode="auto">
          <a:xfrm>
            <a:off x="7274957" y="3501702"/>
            <a:ext cx="4528930" cy="222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576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1020933" y="80316"/>
            <a:ext cx="1058218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Before plotting…think to what you want to convey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878DDA-F99C-4816-8514-2D9DE1A27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246" y="1279577"/>
            <a:ext cx="72088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2E5F"/>
              </a:solidFill>
            </a:endParaRPr>
          </a:p>
          <a:p>
            <a:r>
              <a:rPr lang="it-IT" dirty="0">
                <a:solidFill>
                  <a:srgbClr val="002E5F"/>
                </a:solidFill>
              </a:rPr>
              <a:t>Analyse one variable (is it constant, does it have one or more peaks)?</a:t>
            </a:r>
          </a:p>
          <a:p>
            <a:r>
              <a:rPr lang="it-IT" dirty="0">
                <a:solidFill>
                  <a:srgbClr val="002E5F"/>
                </a:solidFill>
              </a:rPr>
              <a:t>Tell a story (what do you think your data can tell)?</a:t>
            </a:r>
          </a:p>
          <a:p>
            <a:r>
              <a:rPr lang="it-IT" dirty="0">
                <a:solidFill>
                  <a:srgbClr val="002E5F"/>
                </a:solidFill>
              </a:rPr>
              <a:t>Show a relation between two variables?</a:t>
            </a:r>
          </a:p>
          <a:p>
            <a:r>
              <a:rPr lang="it-IT" dirty="0">
                <a:solidFill>
                  <a:srgbClr val="002E5F"/>
                </a:solidFill>
              </a:rPr>
              <a:t>Suggest a trend?</a:t>
            </a:r>
          </a:p>
          <a:p>
            <a:r>
              <a:rPr lang="it-IT" dirty="0">
                <a:solidFill>
                  <a:srgbClr val="002E5F"/>
                </a:solidFill>
              </a:rPr>
              <a:t>Show a change (across time, across space, etc)?</a:t>
            </a:r>
          </a:p>
        </p:txBody>
      </p:sp>
      <p:pic>
        <p:nvPicPr>
          <p:cNvPr id="10" name="Picture 4" descr="Here's a Graph of My Solo Que Mmr So Far Pretty Much My Placement ...">
            <a:extLst>
              <a:ext uri="{FF2B5EF4-FFF2-40B4-BE49-F238E27FC236}">
                <a16:creationId xmlns:a16="http://schemas.microsoft.com/office/drawing/2014/main" id="{861D1D6E-E72A-4C05-BAF4-7740FC0D8D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62" b="12921"/>
          <a:stretch/>
        </p:blipFill>
        <p:spPr bwMode="auto">
          <a:xfrm>
            <a:off x="7285298" y="2457080"/>
            <a:ext cx="4762500" cy="342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7A6F80B-1576-4D2E-A529-F85D011FF948}"/>
              </a:ext>
            </a:extLst>
          </p:cNvPr>
          <p:cNvSpPr/>
          <p:nvPr/>
        </p:nvSpPr>
        <p:spPr>
          <a:xfrm>
            <a:off x="8198974" y="1525706"/>
            <a:ext cx="3021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hlinkClick r:id="rId5"/>
              </a:rPr>
              <a:t>https://datavizcatalogue.com/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44897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0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Consider the medium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969B3E-745C-44AD-A6E3-9E4CC9A89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599" y="991982"/>
            <a:ext cx="7793182" cy="4351338"/>
          </a:xfrm>
        </p:spPr>
        <p:txBody>
          <a:bodyPr/>
          <a:lstStyle/>
          <a:p>
            <a:r>
              <a:rPr lang="en-US" dirty="0">
                <a:solidFill>
                  <a:srgbClr val="002E5F"/>
                </a:solidFill>
              </a:rPr>
              <a:t>Will it be printed? Visualized online…?</a:t>
            </a:r>
          </a:p>
          <a:p>
            <a:r>
              <a:rPr lang="en-US" dirty="0">
                <a:solidFill>
                  <a:srgbClr val="002E5F"/>
                </a:solidFill>
              </a:rPr>
              <a:t>How big will it be?</a:t>
            </a:r>
          </a:p>
          <a:p>
            <a:r>
              <a:rPr lang="en-US" dirty="0">
                <a:solidFill>
                  <a:srgbClr val="002E5F"/>
                </a:solidFill>
              </a:rPr>
              <a:t>How can I improve the understanding?</a:t>
            </a:r>
          </a:p>
        </p:txBody>
      </p:sp>
      <p:pic>
        <p:nvPicPr>
          <p:cNvPr id="10" name="Picture 2" descr="WTF Visualizations — The Most Frequent Emoji The Unicode Consortium...">
            <a:extLst>
              <a:ext uri="{FF2B5EF4-FFF2-40B4-BE49-F238E27FC236}">
                <a16:creationId xmlns:a16="http://schemas.microsoft.com/office/drawing/2014/main" id="{5E55E066-2E33-42B0-9753-B22D799E6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018" y="991982"/>
            <a:ext cx="4492532" cy="312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2F3822-EB31-4872-A791-8987672DE3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048" y="2695199"/>
            <a:ext cx="5725102" cy="3123730"/>
          </a:xfrm>
          <a:prstGeom prst="rect">
            <a:avLst/>
          </a:prstGeom>
        </p:spPr>
      </p:pic>
      <p:pic>
        <p:nvPicPr>
          <p:cNvPr id="12" name="Picture 4" descr="printing-blank-pages-or-poor-print-quality">
            <a:extLst>
              <a:ext uri="{FF2B5EF4-FFF2-40B4-BE49-F238E27FC236}">
                <a16:creationId xmlns:a16="http://schemas.microsoft.com/office/drawing/2014/main" id="{4123A06F-3C07-4596-BD2B-BE3902840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79"/>
          <a:stretch/>
        </p:blipFill>
        <p:spPr bwMode="auto">
          <a:xfrm>
            <a:off x="7284984" y="4325941"/>
            <a:ext cx="4800600" cy="1473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783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Avoid showing off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2" descr="Wall of Shame">
            <a:extLst>
              <a:ext uri="{FF2B5EF4-FFF2-40B4-BE49-F238E27FC236}">
                <a16:creationId xmlns:a16="http://schemas.microsoft.com/office/drawing/2014/main" id="{09456CF2-7358-41D0-88DE-24D5717C4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695" y="1639369"/>
            <a:ext cx="4015666" cy="422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Bad Chart Thursday: UK Elections Edition – Skepchick">
            <a:extLst>
              <a:ext uri="{FF2B5EF4-FFF2-40B4-BE49-F238E27FC236}">
                <a16:creationId xmlns:a16="http://schemas.microsoft.com/office/drawing/2014/main" id="{675B3BCD-D7F9-4939-9F4C-4E39A56B5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25" y="1639369"/>
            <a:ext cx="4473506" cy="419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5C4442-B102-42C6-B9FE-3BC6F95B400F}"/>
              </a:ext>
            </a:extLst>
          </p:cNvPr>
          <p:cNvSpPr txBox="1"/>
          <p:nvPr/>
        </p:nvSpPr>
        <p:spPr>
          <a:xfrm>
            <a:off x="8311718" y="833208"/>
            <a:ext cx="36184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2E5F"/>
                </a:solidFill>
              </a:rPr>
              <a:t>https://rafalab.github.io/dsbook/data-visualization-principles.html</a:t>
            </a:r>
          </a:p>
        </p:txBody>
      </p:sp>
    </p:spTree>
    <p:extLst>
      <p:ext uri="{BB962C8B-B14F-4D97-AF65-F5344CB8AC3E}">
        <p14:creationId xmlns:p14="http://schemas.microsoft.com/office/powerpoint/2010/main" val="2782026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distribution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1547B7-044B-4E6C-8816-6B4B6216A97B}"/>
              </a:ext>
            </a:extLst>
          </p:cNvPr>
          <p:cNvSpPr/>
          <p:nvPr/>
        </p:nvSpPr>
        <p:spPr>
          <a:xfrm>
            <a:off x="895551" y="4539627"/>
            <a:ext cx="2958657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Histogram</a:t>
            </a:r>
          </a:p>
        </p:txBody>
      </p:sp>
      <p:pic>
        <p:nvPicPr>
          <p:cNvPr id="10" name="Picture 2" descr="Histogram plot - MATLAB">
            <a:extLst>
              <a:ext uri="{FF2B5EF4-FFF2-40B4-BE49-F238E27FC236}">
                <a16:creationId xmlns:a16="http://schemas.microsoft.com/office/drawing/2014/main" id="{16C128E3-DA9E-4843-9A49-55D0E02761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6" t="4921" r="6558"/>
          <a:stretch/>
        </p:blipFill>
        <p:spPr bwMode="auto">
          <a:xfrm>
            <a:off x="291132" y="1122583"/>
            <a:ext cx="3778204" cy="307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Quick-R: Density Plots">
            <a:extLst>
              <a:ext uri="{FF2B5EF4-FFF2-40B4-BE49-F238E27FC236}">
                <a16:creationId xmlns:a16="http://schemas.microsoft.com/office/drawing/2014/main" id="{E89E9EAA-AD67-46FC-BB95-D9EC0BB896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1" b="6828"/>
          <a:stretch/>
        </p:blipFill>
        <p:spPr bwMode="auto">
          <a:xfrm>
            <a:off x="4401004" y="1125977"/>
            <a:ext cx="3569610" cy="306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Boxplot | the R Graph Gallery">
            <a:extLst>
              <a:ext uri="{FF2B5EF4-FFF2-40B4-BE49-F238E27FC236}">
                <a16:creationId xmlns:a16="http://schemas.microsoft.com/office/drawing/2014/main" id="{39116AC1-FF1D-4954-B111-D19AF73672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7"/>
          <a:stretch/>
        </p:blipFill>
        <p:spPr bwMode="auto">
          <a:xfrm>
            <a:off x="8302283" y="1122583"/>
            <a:ext cx="3563075" cy="345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A821CF1-6D22-4630-982C-32B1925A53A2}"/>
              </a:ext>
            </a:extLst>
          </p:cNvPr>
          <p:cNvSpPr/>
          <p:nvPr/>
        </p:nvSpPr>
        <p:spPr>
          <a:xfrm>
            <a:off x="5499731" y="4557264"/>
            <a:ext cx="1844420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Density Plot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2A1579-F758-4EB6-873A-24976E2B0550}"/>
              </a:ext>
            </a:extLst>
          </p:cNvPr>
          <p:cNvSpPr/>
          <p:nvPr/>
        </p:nvSpPr>
        <p:spPr>
          <a:xfrm>
            <a:off x="9749708" y="4557264"/>
            <a:ext cx="1170770" cy="589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Boxplot</a:t>
            </a:r>
          </a:p>
        </p:txBody>
      </p:sp>
    </p:spTree>
    <p:extLst>
      <p:ext uri="{BB962C8B-B14F-4D97-AF65-F5344CB8AC3E}">
        <p14:creationId xmlns:p14="http://schemas.microsoft.com/office/powerpoint/2010/main" val="3652861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RATIO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305A649-B206-4651-B76F-A291A13F2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538" y="4840411"/>
            <a:ext cx="2713382" cy="639417"/>
          </a:xfrm>
        </p:spPr>
        <p:txBody>
          <a:bodyPr numCol="2">
            <a:normAutofit/>
          </a:bodyPr>
          <a:lstStyle/>
          <a:p>
            <a:pPr marL="0" indent="0" algn="ctr">
              <a:buNone/>
            </a:pPr>
            <a:r>
              <a:rPr lang="it-IT" sz="2400" b="1" dirty="0">
                <a:solidFill>
                  <a:srgbClr val="002E5F"/>
                </a:solidFill>
              </a:rPr>
              <a:t>Piechart</a:t>
            </a:r>
          </a:p>
        </p:txBody>
      </p:sp>
      <p:pic>
        <p:nvPicPr>
          <p:cNvPr id="10" name="Picture 2" descr="Pie chart and Donut plot with ggplot2 - Masumbuko Semba's Blog">
            <a:extLst>
              <a:ext uri="{FF2B5EF4-FFF2-40B4-BE49-F238E27FC236}">
                <a16:creationId xmlns:a16="http://schemas.microsoft.com/office/drawing/2014/main" id="{CCEB3EC8-AEA2-4443-9DFA-959599F91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4" t="8283" r="9307" b="8485"/>
          <a:stretch/>
        </p:blipFill>
        <p:spPr bwMode="auto">
          <a:xfrm>
            <a:off x="251266" y="1233534"/>
            <a:ext cx="3639132" cy="290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AE91AFE-AC98-43FF-830F-CFF5A6E3A244}"/>
              </a:ext>
            </a:extLst>
          </p:cNvPr>
          <p:cNvSpPr/>
          <p:nvPr/>
        </p:nvSpPr>
        <p:spPr>
          <a:xfrm>
            <a:off x="5034648" y="4840411"/>
            <a:ext cx="27133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Stacked bar graph</a:t>
            </a:r>
          </a:p>
        </p:txBody>
      </p:sp>
      <p:pic>
        <p:nvPicPr>
          <p:cNvPr id="12" name="Picture 4" descr="Solved: Help with stacked bar graph/overlaying bar graphs - JMP ...">
            <a:extLst>
              <a:ext uri="{FF2B5EF4-FFF2-40B4-BE49-F238E27FC236}">
                <a16:creationId xmlns:a16="http://schemas.microsoft.com/office/drawing/2014/main" id="{2F20D096-323D-49E8-8067-C98BBF591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" r="14657"/>
          <a:stretch/>
        </p:blipFill>
        <p:spPr bwMode="auto">
          <a:xfrm>
            <a:off x="4182343" y="1137205"/>
            <a:ext cx="3827313" cy="341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48D30C6-23F8-4369-8A4C-415F597F9608}"/>
              </a:ext>
            </a:extLst>
          </p:cNvPr>
          <p:cNvSpPr/>
          <p:nvPr/>
        </p:nvSpPr>
        <p:spPr>
          <a:xfrm>
            <a:off x="9692707" y="4840410"/>
            <a:ext cx="13051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Treemap</a:t>
            </a:r>
          </a:p>
        </p:txBody>
      </p:sp>
      <p:pic>
        <p:nvPicPr>
          <p:cNvPr id="14" name="Picture 6" descr="Data Visualization with R">
            <a:extLst>
              <a:ext uri="{FF2B5EF4-FFF2-40B4-BE49-F238E27FC236}">
                <a16:creationId xmlns:a16="http://schemas.microsoft.com/office/drawing/2014/main" id="{2C79720B-DC31-4B1F-807F-05D7D0277C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"/>
          <a:stretch/>
        </p:blipFill>
        <p:spPr bwMode="auto">
          <a:xfrm>
            <a:off x="8150808" y="1587640"/>
            <a:ext cx="3730950" cy="251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72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relations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D2C3F9-0F63-4957-9AAF-AA1EB4222B94}"/>
              </a:ext>
            </a:extLst>
          </p:cNvPr>
          <p:cNvSpPr/>
          <p:nvPr/>
        </p:nvSpPr>
        <p:spPr>
          <a:xfrm>
            <a:off x="1786173" y="4184670"/>
            <a:ext cx="17311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Scatter plot</a:t>
            </a:r>
          </a:p>
          <a:p>
            <a:endParaRPr lang="it-IT" sz="2400" b="1" dirty="0">
              <a:solidFill>
                <a:srgbClr val="002E5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9D1C82-81DE-4592-A700-DB4D0E641AC6}"/>
              </a:ext>
            </a:extLst>
          </p:cNvPr>
          <p:cNvSpPr/>
          <p:nvPr/>
        </p:nvSpPr>
        <p:spPr>
          <a:xfrm>
            <a:off x="5728148" y="4209531"/>
            <a:ext cx="23534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Heatmap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endParaRPr lang="it-IT" sz="2400" b="1" dirty="0">
              <a:solidFill>
                <a:srgbClr val="002E5F"/>
              </a:solidFill>
            </a:endParaRPr>
          </a:p>
        </p:txBody>
      </p:sp>
      <p:pic>
        <p:nvPicPr>
          <p:cNvPr id="17" name="Picture 2" descr="seaborn.scatterplot — seaborn 0.10.0 documentation">
            <a:extLst>
              <a:ext uri="{FF2B5EF4-FFF2-40B4-BE49-F238E27FC236}">
                <a16:creationId xmlns:a16="http://schemas.microsoft.com/office/drawing/2014/main" id="{2198FD0E-8F0D-40AD-8444-0904FA0129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6" t="10595" r="8949"/>
          <a:stretch/>
        </p:blipFill>
        <p:spPr bwMode="auto">
          <a:xfrm>
            <a:off x="647991" y="874482"/>
            <a:ext cx="4007563" cy="3102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E5BB10B-07BD-4454-AD1E-71D69802DECA}"/>
              </a:ext>
            </a:extLst>
          </p:cNvPr>
          <p:cNvSpPr/>
          <p:nvPr/>
        </p:nvSpPr>
        <p:spPr>
          <a:xfrm>
            <a:off x="9088487" y="4136721"/>
            <a:ext cx="2407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Network diagram</a:t>
            </a:r>
          </a:p>
        </p:txBody>
      </p:sp>
      <p:pic>
        <p:nvPicPr>
          <p:cNvPr id="19" name="Picture 4" descr="MATLAB Plot Gallery - Heatmap Chart - File Exchange - MATLAB Central">
            <a:extLst>
              <a:ext uri="{FF2B5EF4-FFF2-40B4-BE49-F238E27FC236}">
                <a16:creationId xmlns:a16="http://schemas.microsoft.com/office/drawing/2014/main" id="{3F681597-214D-43ED-93BC-388A316BC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248" y="874481"/>
            <a:ext cx="3890617" cy="300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Correlation Network Graphs in R - Stack Overflow">
            <a:extLst>
              <a:ext uri="{FF2B5EF4-FFF2-40B4-BE49-F238E27FC236}">
                <a16:creationId xmlns:a16="http://schemas.microsoft.com/office/drawing/2014/main" id="{AAF1FCAD-6909-4B6B-9E7A-6F5E640209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" b="6486"/>
          <a:stretch/>
        </p:blipFill>
        <p:spPr bwMode="auto">
          <a:xfrm>
            <a:off x="8519182" y="1060213"/>
            <a:ext cx="3351540" cy="291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12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change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41C24D-4980-41E1-9E6D-2149E8B4D55E}"/>
              </a:ext>
            </a:extLst>
          </p:cNvPr>
          <p:cNvSpPr/>
          <p:nvPr/>
        </p:nvSpPr>
        <p:spPr>
          <a:xfrm>
            <a:off x="1834987" y="4405729"/>
            <a:ext cx="18565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Line graph</a:t>
            </a:r>
          </a:p>
        </p:txBody>
      </p:sp>
      <p:pic>
        <p:nvPicPr>
          <p:cNvPr id="10" name="Picture 2" descr="Creating plots in R using ggplot2 - part 1: line plots">
            <a:extLst>
              <a:ext uri="{FF2B5EF4-FFF2-40B4-BE49-F238E27FC236}">
                <a16:creationId xmlns:a16="http://schemas.microsoft.com/office/drawing/2014/main" id="{E5854937-3689-439E-85C7-D73E1DE376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03"/>
          <a:stretch/>
        </p:blipFill>
        <p:spPr bwMode="auto">
          <a:xfrm>
            <a:off x="920588" y="1058090"/>
            <a:ext cx="3685309" cy="321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Five Python libraries that make data visualisation easy">
            <a:extLst>
              <a:ext uri="{FF2B5EF4-FFF2-40B4-BE49-F238E27FC236}">
                <a16:creationId xmlns:a16="http://schemas.microsoft.com/office/drawing/2014/main" id="{47075426-A929-4569-B585-266492393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02"/>
          <a:stretch/>
        </p:blipFill>
        <p:spPr bwMode="auto">
          <a:xfrm>
            <a:off x="6405676" y="1154449"/>
            <a:ext cx="3885410" cy="311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C99514B-2217-46C8-B82F-D979B5E49F42}"/>
              </a:ext>
            </a:extLst>
          </p:cNvPr>
          <p:cNvSpPr/>
          <p:nvPr/>
        </p:nvSpPr>
        <p:spPr>
          <a:xfrm>
            <a:off x="7706914" y="4405728"/>
            <a:ext cx="2161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Stream graph</a:t>
            </a:r>
          </a:p>
        </p:txBody>
      </p:sp>
    </p:spTree>
    <p:extLst>
      <p:ext uri="{BB962C8B-B14F-4D97-AF65-F5344CB8AC3E}">
        <p14:creationId xmlns:p14="http://schemas.microsoft.com/office/powerpoint/2010/main" val="1922319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3" y="80316"/>
            <a:ext cx="789693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The grammar of Graphics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A1DA17-3222-4C34-AD6C-1F20B39636FD}"/>
              </a:ext>
            </a:extLst>
          </p:cNvPr>
          <p:cNvSpPr/>
          <p:nvPr/>
        </p:nvSpPr>
        <p:spPr>
          <a:xfrm>
            <a:off x="9150677" y="5043617"/>
            <a:ext cx="2197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solidFill>
                  <a:srgbClr val="002E5F"/>
                </a:solidFill>
                <a:latin typeface="Linux Libertine"/>
              </a:rPr>
              <a:t>By Leland Wilkinson</a:t>
            </a:r>
            <a:endParaRPr lang="it-IT" b="0" i="0" dirty="0">
              <a:solidFill>
                <a:srgbClr val="002E5F"/>
              </a:solidFill>
              <a:effectLst/>
              <a:latin typeface="Linux Libertine"/>
            </a:endParaRPr>
          </a:p>
        </p:txBody>
      </p:sp>
      <p:pic>
        <p:nvPicPr>
          <p:cNvPr id="10" name="Picture 3" descr="The Grammar of Graphics (Statistics and Computing): Amazon.co.uk ...">
            <a:extLst>
              <a:ext uri="{FF2B5EF4-FFF2-40B4-BE49-F238E27FC236}">
                <a16:creationId xmlns:a16="http://schemas.microsoft.com/office/drawing/2014/main" id="{B5C71E36-F9FF-4885-A45D-D24B4BC6BC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06" r="29394" b="5740"/>
          <a:stretch/>
        </p:blipFill>
        <p:spPr bwMode="auto">
          <a:xfrm>
            <a:off x="89418" y="1146370"/>
            <a:ext cx="3446318" cy="4737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E21DC1-2C02-4C66-832D-F18DC1D887A2}"/>
              </a:ext>
            </a:extLst>
          </p:cNvPr>
          <p:cNvSpPr txBox="1"/>
          <p:nvPr/>
        </p:nvSpPr>
        <p:spPr>
          <a:xfrm>
            <a:off x="3657572" y="1212467"/>
            <a:ext cx="78105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2E5F"/>
                </a:solidFill>
              </a:rPr>
              <a:t>Sentences are </a:t>
            </a:r>
            <a:r>
              <a:rPr lang="it-IT" sz="2400" b="1" dirty="0">
                <a:solidFill>
                  <a:srgbClr val="002E5F"/>
                </a:solidFill>
              </a:rPr>
              <a:t>elegant compositions </a:t>
            </a:r>
            <a:r>
              <a:rPr lang="it-IT" sz="2400" dirty="0">
                <a:solidFill>
                  <a:srgbClr val="002E5F"/>
                </a:solidFill>
              </a:rPr>
              <a:t>of carefully chosen grammatical </a:t>
            </a:r>
            <a:r>
              <a:rPr lang="it-IT" sz="2400" b="1" dirty="0">
                <a:solidFill>
                  <a:srgbClr val="002E5F"/>
                </a:solidFill>
              </a:rPr>
              <a:t>elements </a:t>
            </a:r>
            <a:r>
              <a:rPr lang="it-IT" sz="2400" dirty="0">
                <a:solidFill>
                  <a:srgbClr val="002E5F"/>
                </a:solidFill>
              </a:rPr>
              <a:t>that convey </a:t>
            </a:r>
            <a:r>
              <a:rPr lang="it-IT" sz="2400" b="1" dirty="0">
                <a:solidFill>
                  <a:srgbClr val="002E5F"/>
                </a:solidFill>
              </a:rPr>
              <a:t>precise </a:t>
            </a:r>
            <a:r>
              <a:rPr lang="it-IT" sz="2400" dirty="0">
                <a:solidFill>
                  <a:srgbClr val="002E5F"/>
                </a:solidFill>
              </a:rPr>
              <a:t>and clear messages</a:t>
            </a:r>
          </a:p>
          <a:p>
            <a:endParaRPr lang="it-IT" sz="2400" dirty="0">
              <a:solidFill>
                <a:srgbClr val="002E5F"/>
              </a:solidFill>
            </a:endParaRPr>
          </a:p>
          <a:p>
            <a:endParaRPr lang="it-IT" sz="2400" dirty="0">
              <a:solidFill>
                <a:srgbClr val="002E5F"/>
              </a:solidFill>
            </a:endParaRPr>
          </a:p>
          <a:p>
            <a:r>
              <a:rPr lang="it-IT" sz="2400" b="1" dirty="0">
                <a:solidFill>
                  <a:srgbClr val="002E5F"/>
                </a:solidFill>
              </a:rPr>
              <a:t>Visualisations </a:t>
            </a:r>
            <a:r>
              <a:rPr lang="it-IT" sz="2400" dirty="0">
                <a:solidFill>
                  <a:srgbClr val="002E5F"/>
                </a:solidFill>
              </a:rPr>
              <a:t>are elegant mapping of </a:t>
            </a:r>
            <a:r>
              <a:rPr lang="it-IT" sz="2400" b="1" dirty="0">
                <a:solidFill>
                  <a:srgbClr val="002E5F"/>
                </a:solidFill>
              </a:rPr>
              <a:t>data </a:t>
            </a:r>
            <a:r>
              <a:rPr lang="it-IT" sz="2400" dirty="0">
                <a:solidFill>
                  <a:srgbClr val="002E5F"/>
                </a:solidFill>
              </a:rPr>
              <a:t>onto the right visual </a:t>
            </a:r>
            <a:r>
              <a:rPr lang="it-IT" sz="2400" b="1" dirty="0">
                <a:solidFill>
                  <a:srgbClr val="002E5F"/>
                </a:solidFill>
              </a:rPr>
              <a:t>encondings </a:t>
            </a:r>
            <a:r>
              <a:rPr lang="it-IT" sz="2400" dirty="0">
                <a:solidFill>
                  <a:srgbClr val="002E5F"/>
                </a:solidFill>
              </a:rPr>
              <a:t>to tell a story</a:t>
            </a:r>
            <a:endParaRPr lang="it-IT" sz="2400" b="1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00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136E9425-ABFC-4749-883F-2EE098F49E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7"/>
          <a:stretch/>
        </p:blipFill>
        <p:spPr bwMode="auto">
          <a:xfrm>
            <a:off x="-12999" y="0"/>
            <a:ext cx="12204999" cy="6715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987939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621A218-8C20-4F6D-9270-065D68BFBD35}"/>
              </a:ext>
            </a:extLst>
          </p:cNvPr>
          <p:cNvSpPr/>
          <p:nvPr/>
        </p:nvSpPr>
        <p:spPr>
          <a:xfrm>
            <a:off x="15129" y="0"/>
            <a:ext cx="4576396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1719F8-BD84-4480-BD61-DF760B5434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7" y="345615"/>
            <a:ext cx="3123376" cy="614668"/>
          </a:xfrm>
          <a:prstGeom prst="rect">
            <a:avLst/>
          </a:prstGeom>
        </p:spPr>
      </p:pic>
      <p:sp>
        <p:nvSpPr>
          <p:cNvPr id="113" name="Google Shape;113;p4"/>
          <p:cNvSpPr txBox="1"/>
          <p:nvPr/>
        </p:nvSpPr>
        <p:spPr>
          <a:xfrm>
            <a:off x="340544" y="956799"/>
            <a:ext cx="3608896" cy="912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lang="it-IT" sz="36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Before starting …</a:t>
            </a:r>
            <a:endParaRPr dirty="0">
              <a:solidFill>
                <a:srgbClr val="002E5F"/>
              </a:solidFill>
            </a:endParaRPr>
          </a:p>
        </p:txBody>
      </p:sp>
      <p:pic>
        <p:nvPicPr>
          <p:cNvPr id="114" name="Google Shape;114;p4"/>
          <p:cNvPicPr preferRelativeResize="0"/>
          <p:nvPr/>
        </p:nvPicPr>
        <p:blipFill rotWithShape="1">
          <a:blip r:embed="rId4">
            <a:alphaModFix/>
          </a:blip>
          <a:srcRect l="14989" r="762" b="-5"/>
          <a:stretch/>
        </p:blipFill>
        <p:spPr>
          <a:xfrm>
            <a:off x="4968250" y="325905"/>
            <a:ext cx="2249424" cy="200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 txBox="1"/>
          <p:nvPr/>
        </p:nvSpPr>
        <p:spPr>
          <a:xfrm>
            <a:off x="375950" y="2371460"/>
            <a:ext cx="3607930" cy="3677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b="1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Who am I </a:t>
            </a:r>
            <a:endParaRPr dirty="0">
              <a:solidFill>
                <a:srgbClr val="002E5F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I obtained a Phd in Classic from UEd</a:t>
            </a:r>
            <a:endParaRPr sz="2400" dirty="0">
              <a:solidFill>
                <a:srgbClr val="002E5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rgbClr val="002E5F"/>
                </a:solidFill>
                <a:latin typeface="Calibri"/>
                <a:cs typeface="Calibri"/>
                <a:sym typeface="Calibri"/>
              </a:rPr>
              <a:t>Training Programme manager for CDCS</a:t>
            </a:r>
            <a:endParaRPr dirty="0">
              <a:solidFill>
                <a:srgbClr val="002E5F"/>
              </a:solidFill>
            </a:endParaRPr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 r="2012" b="-4"/>
          <a:stretch/>
        </p:blipFill>
        <p:spPr>
          <a:xfrm>
            <a:off x="4708067" y="3698898"/>
            <a:ext cx="3363177" cy="2492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/>
          <p:cNvPicPr preferRelativeResize="0"/>
          <p:nvPr/>
        </p:nvPicPr>
        <p:blipFill rotWithShape="1">
          <a:blip r:embed="rId6">
            <a:alphaModFix/>
          </a:blip>
          <a:srcRect t="2557" b="10151"/>
          <a:stretch/>
        </p:blipFill>
        <p:spPr>
          <a:xfrm>
            <a:off x="5093008" y="2304083"/>
            <a:ext cx="2249424" cy="2008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/>
          <p:cNvPicPr preferRelativeResize="0"/>
          <p:nvPr/>
        </p:nvPicPr>
        <p:blipFill rotWithShape="1">
          <a:blip r:embed="rId7">
            <a:alphaModFix/>
          </a:blip>
          <a:srcRect r="12680" b="-2"/>
          <a:stretch/>
        </p:blipFill>
        <p:spPr>
          <a:xfrm>
            <a:off x="7483934" y="0"/>
            <a:ext cx="4570677" cy="4122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116960" y="3043849"/>
            <a:ext cx="2098550" cy="31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085701" y="3032572"/>
            <a:ext cx="2098550" cy="31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ADDC29-B813-4D7F-A368-95BE4DA5073B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202C5E-8F48-420F-9207-AB182F63BE9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D5309AD-27FE-431F-824F-D9294386EDA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The data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0ADD27-21FC-4158-9659-9898B3BA8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86" y="1284319"/>
            <a:ext cx="7362825" cy="41243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2094FA-8E28-4438-A369-18AA6C5A1CD6}"/>
              </a:ext>
            </a:extLst>
          </p:cNvPr>
          <p:cNvSpPr txBox="1"/>
          <p:nvPr/>
        </p:nvSpPr>
        <p:spPr>
          <a:xfrm>
            <a:off x="7366719" y="1606149"/>
            <a:ext cx="4360286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1: The Dataset I am using </a:t>
            </a:r>
          </a:p>
          <a:p>
            <a:pPr algn="just"/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If I want to plot the same type of chart with different data all you have to change is the data reference in the code</a:t>
            </a:r>
          </a:p>
        </p:txBody>
      </p:sp>
    </p:spTree>
    <p:extLst>
      <p:ext uri="{BB962C8B-B14F-4D97-AF65-F5344CB8AC3E}">
        <p14:creationId xmlns:p14="http://schemas.microsoft.com/office/powerpoint/2010/main" val="1102155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3" y="80316"/>
            <a:ext cx="833728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Aesthetic and geometries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B3250E-8CD2-4713-9CBB-EEDC8E765FFA}"/>
              </a:ext>
            </a:extLst>
          </p:cNvPr>
          <p:cNvSpPr txBox="1"/>
          <p:nvPr/>
        </p:nvSpPr>
        <p:spPr>
          <a:xfrm>
            <a:off x="7354743" y="1104599"/>
            <a:ext cx="44057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2 and 3</a:t>
            </a:r>
          </a:p>
          <a:p>
            <a:pPr algn="just"/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Aesthetics</a:t>
            </a:r>
            <a:r>
              <a:rPr lang="it-IT" sz="2200" dirty="0">
                <a:solidFill>
                  <a:srgbClr val="002E5F"/>
                </a:solidFill>
              </a:rPr>
              <a:t> identify which variables I want to work on (depending on the type of chart you are going to work on one or more variables)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2200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Geometries </a:t>
            </a:r>
            <a:r>
              <a:rPr lang="it-IT" sz="2200" dirty="0">
                <a:solidFill>
                  <a:srgbClr val="002E5F"/>
                </a:solidFill>
              </a:rPr>
              <a:t>identify the type of chart that I want to produce. </a:t>
            </a:r>
            <a:endParaRPr lang="it-IT" sz="2200" b="1" dirty="0">
              <a:solidFill>
                <a:srgbClr val="002E5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EA6BC1-6052-42FA-9114-18357C627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69" y="960335"/>
            <a:ext cx="6896100" cy="4597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28B1BEB-2EF3-4AA0-93F4-2B8112C858FD}"/>
              </a:ext>
            </a:extLst>
          </p:cNvPr>
          <p:cNvSpPr/>
          <p:nvPr/>
        </p:nvSpPr>
        <p:spPr>
          <a:xfrm>
            <a:off x="5185078" y="4735073"/>
            <a:ext cx="6710491" cy="40011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it-IT" sz="2000" dirty="0"/>
              <a:t>ggplot(iris, </a:t>
            </a:r>
            <a:r>
              <a:rPr lang="it-IT" sz="2000" b="1" dirty="0"/>
              <a:t>aes</a:t>
            </a:r>
            <a:r>
              <a:rPr lang="it-IT" sz="2000" dirty="0"/>
              <a:t>(x=Petal.Length, y=Petal.Width)) </a:t>
            </a:r>
            <a:r>
              <a:rPr lang="it-IT" sz="2000" b="1" dirty="0"/>
              <a:t>+ geom</a:t>
            </a:r>
            <a:r>
              <a:rPr lang="it-IT" sz="2000" dirty="0"/>
              <a:t>_point()</a:t>
            </a:r>
          </a:p>
        </p:txBody>
      </p:sp>
    </p:spTree>
    <p:extLst>
      <p:ext uri="{BB962C8B-B14F-4D97-AF65-F5344CB8AC3E}">
        <p14:creationId xmlns:p14="http://schemas.microsoft.com/office/powerpoint/2010/main" val="3324219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CBB79AA-3CA6-46A5-B89A-F1D93D868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38" y="934642"/>
            <a:ext cx="7252014" cy="4834675"/>
          </a:xfrm>
          <a:prstGeom prst="rect">
            <a:avLst/>
          </a:prstGeom>
        </p:spPr>
      </p:pic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aesthetic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90B601-7862-4AE2-8A86-F35AD2CD9BB7}"/>
              </a:ext>
            </a:extLst>
          </p:cNvPr>
          <p:cNvSpPr txBox="1"/>
          <p:nvPr/>
        </p:nvSpPr>
        <p:spPr>
          <a:xfrm>
            <a:off x="7322330" y="1197544"/>
            <a:ext cx="44057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2</a:t>
            </a:r>
          </a:p>
          <a:p>
            <a:pPr algn="just"/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Aesthetics </a:t>
            </a:r>
            <a:r>
              <a:rPr lang="it-IT" sz="2200" dirty="0">
                <a:solidFill>
                  <a:srgbClr val="002E5F"/>
                </a:solidFill>
              </a:rPr>
              <a:t>Add a third colour coded variable. Since it is still linked to the aesthetics I need to set it within that part of the </a:t>
            </a:r>
            <a:r>
              <a:rPr lang="it-IT" sz="2200" b="1" dirty="0">
                <a:solidFill>
                  <a:srgbClr val="002E5F"/>
                </a:solidFill>
              </a:rPr>
              <a:t>code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28E7BF-BB9C-4372-94EB-138D34A0CE36}"/>
              </a:ext>
            </a:extLst>
          </p:cNvPr>
          <p:cNvSpPr/>
          <p:nvPr/>
        </p:nvSpPr>
        <p:spPr>
          <a:xfrm>
            <a:off x="4967056" y="4350939"/>
            <a:ext cx="6896100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2000" dirty="0"/>
              <a:t>ggplot(iris, </a:t>
            </a:r>
            <a:r>
              <a:rPr lang="it-IT" sz="2000" b="1" dirty="0"/>
              <a:t>aes</a:t>
            </a:r>
            <a:r>
              <a:rPr lang="it-IT" sz="2000" dirty="0"/>
              <a:t>(x=Petal.Length, y=Petal.Width, </a:t>
            </a:r>
            <a:r>
              <a:rPr lang="it-IT" sz="2000" b="1" dirty="0"/>
              <a:t>color</a:t>
            </a:r>
            <a:r>
              <a:rPr lang="it-IT" sz="2000" dirty="0"/>
              <a:t>=Species)) </a:t>
            </a:r>
            <a:r>
              <a:rPr lang="it-IT" sz="2000" b="1" dirty="0"/>
              <a:t>+ geom</a:t>
            </a:r>
            <a:r>
              <a:rPr lang="it-IT" sz="2000" dirty="0"/>
              <a:t>_point()</a:t>
            </a:r>
          </a:p>
        </p:txBody>
      </p:sp>
    </p:spTree>
    <p:extLst>
      <p:ext uri="{BB962C8B-B14F-4D97-AF65-F5344CB8AC3E}">
        <p14:creationId xmlns:p14="http://schemas.microsoft.com/office/powerpoint/2010/main" val="560086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B8A5AF-58DB-4744-A0A5-B69086C3A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616" y="957434"/>
            <a:ext cx="6900453" cy="4600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C3C9F6-B897-442F-912F-2693F3049CC9}"/>
              </a:ext>
            </a:extLst>
          </p:cNvPr>
          <p:cNvSpPr txBox="1"/>
          <p:nvPr/>
        </p:nvSpPr>
        <p:spPr>
          <a:xfrm>
            <a:off x="7350390" y="1279265"/>
            <a:ext cx="44057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2</a:t>
            </a:r>
          </a:p>
          <a:p>
            <a:pPr algn="just"/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Aesthetics </a:t>
            </a:r>
            <a:r>
              <a:rPr lang="it-IT" sz="2200" dirty="0">
                <a:solidFill>
                  <a:srgbClr val="002E5F"/>
                </a:solidFill>
              </a:rPr>
              <a:t>Add a fourth size coded variable. Since it is still linked to the aesthetics I need to set it within that part of the </a:t>
            </a:r>
            <a:r>
              <a:rPr lang="it-IT" sz="2200" b="1" dirty="0">
                <a:solidFill>
                  <a:srgbClr val="002E5F"/>
                </a:solidFill>
              </a:rPr>
              <a:t>code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9DE86F-F693-43B9-9C70-E47ACB7DF935}"/>
              </a:ext>
            </a:extLst>
          </p:cNvPr>
          <p:cNvSpPr/>
          <p:nvPr/>
        </p:nvSpPr>
        <p:spPr>
          <a:xfrm>
            <a:off x="4995116" y="4432660"/>
            <a:ext cx="6896100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2000" dirty="0"/>
              <a:t>ggplot(iris, </a:t>
            </a:r>
            <a:r>
              <a:rPr lang="it-IT" sz="2000" b="1" dirty="0"/>
              <a:t>aes</a:t>
            </a:r>
            <a:r>
              <a:rPr lang="it-IT" sz="2000" dirty="0"/>
              <a:t>(x=Petal.Length, y=Petal.Width, color=Species, </a:t>
            </a:r>
            <a:r>
              <a:rPr lang="it-IT" sz="2000" b="1" dirty="0"/>
              <a:t>size</a:t>
            </a:r>
            <a:r>
              <a:rPr lang="it-IT" sz="2000" dirty="0"/>
              <a:t>=Sepal.Width)) + </a:t>
            </a:r>
            <a:r>
              <a:rPr lang="it-IT" sz="2000" b="1" dirty="0"/>
              <a:t>geom</a:t>
            </a:r>
            <a:r>
              <a:rPr lang="it-IT" sz="2000" dirty="0"/>
              <a:t>_point()</a:t>
            </a:r>
          </a:p>
        </p:txBody>
      </p:sp>
      <p:sp>
        <p:nvSpPr>
          <p:cNvPr id="12" name="Google Shape;210;p15">
            <a:extLst>
              <a:ext uri="{FF2B5EF4-FFF2-40B4-BE49-F238E27FC236}">
                <a16:creationId xmlns:a16="http://schemas.microsoft.com/office/drawing/2014/main" id="{A3670C2E-F3EC-4EE6-81CC-D6B8D6546755}"/>
              </a:ext>
            </a:extLst>
          </p:cNvPr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aesthetic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207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GEometry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2F0C52-75CA-4740-8495-14ADB8D3B1A4}"/>
              </a:ext>
            </a:extLst>
          </p:cNvPr>
          <p:cNvSpPr txBox="1"/>
          <p:nvPr/>
        </p:nvSpPr>
        <p:spPr>
          <a:xfrm>
            <a:off x="7173307" y="1248597"/>
            <a:ext cx="44057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3</a:t>
            </a:r>
          </a:p>
          <a:p>
            <a:pPr algn="just"/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Geometry. </a:t>
            </a:r>
            <a:r>
              <a:rPr lang="it-IT" sz="2200" dirty="0">
                <a:solidFill>
                  <a:srgbClr val="002E5F"/>
                </a:solidFill>
              </a:rPr>
              <a:t>If I just want all the dots to be bigger I shall set the value in the geometry part of the </a:t>
            </a:r>
            <a:r>
              <a:rPr lang="it-IT" sz="2200" b="1" dirty="0">
                <a:solidFill>
                  <a:srgbClr val="002E5F"/>
                </a:solidFill>
              </a:rPr>
              <a:t>code.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D6F7AE-F7A9-4C0A-8BBA-E532E9B63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923" y="1122583"/>
            <a:ext cx="6737912" cy="44919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A167E5-2422-4680-904F-D229A1219F5C}"/>
              </a:ext>
            </a:extLst>
          </p:cNvPr>
          <p:cNvSpPr/>
          <p:nvPr/>
        </p:nvSpPr>
        <p:spPr>
          <a:xfrm>
            <a:off x="4940423" y="4489448"/>
            <a:ext cx="6896100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2000" dirty="0"/>
              <a:t>ggplot(iris, aes(x=Petal.Length, y=Petal.Width, color=Species)) + geom_point(</a:t>
            </a:r>
            <a:r>
              <a:rPr lang="it-IT" sz="2000" b="1" dirty="0"/>
              <a:t>size=7</a:t>
            </a:r>
            <a:r>
              <a:rPr lang="it-IT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6284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18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facet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BF0C84-5F18-4530-BAE5-265457633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56" y="862594"/>
            <a:ext cx="7042712" cy="46951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D140F0-1EEE-4A02-B8B3-D56F9AC20F91}"/>
              </a:ext>
            </a:extLst>
          </p:cNvPr>
          <p:cNvSpPr txBox="1"/>
          <p:nvPr/>
        </p:nvSpPr>
        <p:spPr>
          <a:xfrm>
            <a:off x="7199940" y="1055729"/>
            <a:ext cx="44057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Level 4 Subplot</a:t>
            </a:r>
          </a:p>
          <a:p>
            <a:endParaRPr lang="it-IT" sz="22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002E5F"/>
                </a:solidFill>
              </a:rPr>
              <a:t>Facet. </a:t>
            </a:r>
            <a:r>
              <a:rPr lang="it-IT" sz="2200" dirty="0">
                <a:solidFill>
                  <a:srgbClr val="002E5F"/>
                </a:solidFill>
              </a:rPr>
              <a:t>If I just want to visualise the results on separate subplot you need to add this new level of information </a:t>
            </a:r>
            <a:endParaRPr lang="it-IT" sz="2200" b="1" dirty="0">
              <a:solidFill>
                <a:srgbClr val="002E5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AAE55E-924F-4CF7-956C-E92A44EC6D67}"/>
              </a:ext>
            </a:extLst>
          </p:cNvPr>
          <p:cNvSpPr/>
          <p:nvPr/>
        </p:nvSpPr>
        <p:spPr>
          <a:xfrm>
            <a:off x="4967056" y="4296580"/>
            <a:ext cx="6896100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2000" dirty="0"/>
              <a:t>ggplot(iris, aes(x=Petal.Length, y=Petal.Width, color=Species, size=Sepal.Width)) + geom_point()+</a:t>
            </a:r>
            <a:r>
              <a:rPr lang="it-IT" sz="2000" b="1" dirty="0"/>
              <a:t>facet_wrap</a:t>
            </a:r>
            <a:r>
              <a:rPr lang="it-IT" sz="2000" dirty="0"/>
              <a:t>(~Species)</a:t>
            </a:r>
          </a:p>
        </p:txBody>
      </p:sp>
    </p:spTree>
    <p:extLst>
      <p:ext uri="{BB962C8B-B14F-4D97-AF65-F5344CB8AC3E}">
        <p14:creationId xmlns:p14="http://schemas.microsoft.com/office/powerpoint/2010/main" val="1116687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facet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E120BC-9130-4DE5-8C50-21C846F52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232" y="849350"/>
            <a:ext cx="7035409" cy="36457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EF1610-A474-4276-92B6-674312C0104F}"/>
              </a:ext>
            </a:extLst>
          </p:cNvPr>
          <p:cNvSpPr txBox="1"/>
          <p:nvPr/>
        </p:nvSpPr>
        <p:spPr>
          <a:xfrm>
            <a:off x="7415944" y="839737"/>
            <a:ext cx="440574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Level 4 Subplot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002E5F"/>
                </a:solidFill>
              </a:rPr>
              <a:t>Facet. </a:t>
            </a:r>
            <a:r>
              <a:rPr lang="it-IT" sz="2400" dirty="0">
                <a:solidFill>
                  <a:srgbClr val="002E5F"/>
                </a:solidFill>
              </a:rPr>
              <a:t>If I just want to visualise the results on separate subplot you need to add this new level of information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002E5F"/>
                </a:solidFill>
              </a:rPr>
              <a:t>If you want to subplot across 2 different variables use facet_grid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D71FC4-BD53-42FD-B195-FF2231C6EB34}"/>
              </a:ext>
            </a:extLst>
          </p:cNvPr>
          <p:cNvSpPr/>
          <p:nvPr/>
        </p:nvSpPr>
        <p:spPr>
          <a:xfrm>
            <a:off x="373233" y="4849849"/>
            <a:ext cx="11448456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2000" dirty="0"/>
              <a:t>ggplot(iris, aes(x=Petal.Length, y=Petal.Width, color=Species, sizcie=Sepal.Width)) + geom_point()+</a:t>
            </a:r>
            <a:r>
              <a:rPr lang="it-IT" sz="2000" b="1" dirty="0"/>
              <a:t>facet_grid</a:t>
            </a:r>
            <a:r>
              <a:rPr lang="it-IT" sz="2000" dirty="0"/>
              <a:t>(Petal.Width~Spees)</a:t>
            </a:r>
          </a:p>
        </p:txBody>
      </p:sp>
    </p:spTree>
    <p:extLst>
      <p:ext uri="{BB962C8B-B14F-4D97-AF65-F5344CB8AC3E}">
        <p14:creationId xmlns:p14="http://schemas.microsoft.com/office/powerpoint/2010/main" val="21940195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statistics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2BDA02-9143-41E3-9E1C-06D746D68AB8}"/>
              </a:ext>
            </a:extLst>
          </p:cNvPr>
          <p:cNvSpPr txBox="1"/>
          <p:nvPr/>
        </p:nvSpPr>
        <p:spPr>
          <a:xfrm>
            <a:off x="7282778" y="1078372"/>
            <a:ext cx="440574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Level 5 Summarizing Stats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002E5F"/>
                </a:solidFill>
              </a:rPr>
              <a:t>Instead </a:t>
            </a:r>
            <a:r>
              <a:rPr lang="it-IT" sz="2400" dirty="0">
                <a:solidFill>
                  <a:srgbClr val="002E5F"/>
                </a:solidFill>
              </a:rPr>
              <a:t>of the data if you want to plot the summarising of those data you do so using the </a:t>
            </a:r>
            <a:r>
              <a:rPr lang="it-IT" sz="2400" b="1" dirty="0">
                <a:solidFill>
                  <a:srgbClr val="002E5F"/>
                </a:solidFill>
              </a:rPr>
              <a:t>stats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244B87-D00F-439E-8A91-A0E4C9C2FD0C}"/>
              </a:ext>
            </a:extLst>
          </p:cNvPr>
          <p:cNvSpPr/>
          <p:nvPr/>
        </p:nvSpPr>
        <p:spPr>
          <a:xfrm>
            <a:off x="240068" y="5088484"/>
            <a:ext cx="11448456" cy="40011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2000" dirty="0"/>
              <a:t>ggplot(iris, aes(x=Petal.Length, y=Petal.Width)) </a:t>
            </a:r>
            <a:r>
              <a:rPr lang="it-IT" sz="2000" b="1" dirty="0"/>
              <a:t>+ stat_summary_bin</a:t>
            </a:r>
            <a:r>
              <a:rPr lang="it-IT" sz="2000" dirty="0"/>
              <a:t>(fun.y</a:t>
            </a:r>
            <a:r>
              <a:rPr lang="it-IT" sz="2000" b="1" dirty="0"/>
              <a:t>="mean", </a:t>
            </a:r>
            <a:r>
              <a:rPr lang="it-IT" sz="2000" dirty="0"/>
              <a:t>geom = "bar")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DC8DBE7-1B24-4970-8D67-E3875150FD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8"/>
          <a:stretch/>
        </p:blipFill>
        <p:spPr>
          <a:xfrm>
            <a:off x="240067" y="1078372"/>
            <a:ext cx="7012831" cy="372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488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coordinates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6983B-42F2-40C0-B390-5437C20CCB62}"/>
              </a:ext>
            </a:extLst>
          </p:cNvPr>
          <p:cNvSpPr/>
          <p:nvPr/>
        </p:nvSpPr>
        <p:spPr>
          <a:xfrm>
            <a:off x="2649115" y="4977802"/>
            <a:ext cx="9281489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2000" dirty="0"/>
              <a:t>ggplot(iris, aes(x=Petal.Length, y=Petal.Width, color=Species, size=Sepal.Width)) + geom_point()+facet_wrap(~Species)+</a:t>
            </a:r>
            <a:r>
              <a:rPr lang="it-IT" sz="2000" b="1" dirty="0"/>
              <a:t>coord_polar()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9BD367-B098-4DFC-8B64-09AA6A1336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478" b="24645"/>
          <a:stretch/>
        </p:blipFill>
        <p:spPr>
          <a:xfrm>
            <a:off x="222312" y="731444"/>
            <a:ext cx="9485714" cy="31540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99E5E4-0824-4C57-A55A-32653CADD32A}"/>
              </a:ext>
            </a:extLst>
          </p:cNvPr>
          <p:cNvSpPr txBox="1"/>
          <p:nvPr/>
        </p:nvSpPr>
        <p:spPr>
          <a:xfrm>
            <a:off x="366428" y="3594511"/>
            <a:ext cx="115144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Level 6 Coordinates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On this level you can set the attributes of the coordinates, change the scale or transform in polar</a:t>
            </a:r>
          </a:p>
        </p:txBody>
      </p:sp>
    </p:spTree>
    <p:extLst>
      <p:ext uri="{BB962C8B-B14F-4D97-AF65-F5344CB8AC3E}">
        <p14:creationId xmlns:p14="http://schemas.microsoft.com/office/powerpoint/2010/main" val="2250318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themes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6754E4-28E9-40B0-A6CB-7E9FE7CC72C2}"/>
              </a:ext>
            </a:extLst>
          </p:cNvPr>
          <p:cNvSpPr txBox="1"/>
          <p:nvPr/>
        </p:nvSpPr>
        <p:spPr>
          <a:xfrm>
            <a:off x="7194002" y="742355"/>
            <a:ext cx="440574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Level 7 Global settings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002E5F"/>
                </a:solidFill>
              </a:rPr>
              <a:t>Global settings </a:t>
            </a:r>
            <a:r>
              <a:rPr lang="it-IT" sz="2400" dirty="0">
                <a:solidFill>
                  <a:srgbClr val="002E5F"/>
                </a:solidFill>
              </a:rPr>
              <a:t>of the charts can be changed in the theme part of the code. All non data ink</a:t>
            </a:r>
            <a:endParaRPr lang="it-IT" sz="2400" b="1" dirty="0">
              <a:solidFill>
                <a:srgbClr val="002E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E16D3-EC13-4925-931D-02EBAE217B05}"/>
              </a:ext>
            </a:extLst>
          </p:cNvPr>
          <p:cNvSpPr/>
          <p:nvPr/>
        </p:nvSpPr>
        <p:spPr>
          <a:xfrm>
            <a:off x="7290664" y="3268091"/>
            <a:ext cx="4519227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2000" dirty="0"/>
              <a:t>ggplot(iris, aes(x=Petal.Length, y=Petal.Width, color=Species, size=Sepal.Width)) + geom_point()+</a:t>
            </a:r>
            <a:r>
              <a:rPr lang="it-IT" sz="2000" b="1" dirty="0"/>
              <a:t>theme_bw()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DB3C43-81EC-4679-9CBD-896EF3DB4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91" y="804328"/>
            <a:ext cx="7130111" cy="475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52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1" descr="A picture containing indoor, bed, sitting, blanket&#10;&#10;Description automatically generated">
            <a:extLst>
              <a:ext uri="{FF2B5EF4-FFF2-40B4-BE49-F238E27FC236}">
                <a16:creationId xmlns:a16="http://schemas.microsoft.com/office/drawing/2014/main" id="{830CAB9C-9BAF-4619-BEE9-A89EF0D62B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44"/>
          <a:stretch/>
        </p:blipFill>
        <p:spPr>
          <a:xfrm>
            <a:off x="6112892" y="2166"/>
            <a:ext cx="6060240" cy="63107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B1DF35-9890-49FF-BC18-E5E7242BAA9E}"/>
              </a:ext>
            </a:extLst>
          </p:cNvPr>
          <p:cNvSpPr/>
          <p:nvPr/>
        </p:nvSpPr>
        <p:spPr>
          <a:xfrm>
            <a:off x="0" y="0"/>
            <a:ext cx="6106642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7" y="345615"/>
            <a:ext cx="3123376" cy="6146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92333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9698" y="1305898"/>
            <a:ext cx="3236784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002E5F"/>
                </a:solidFill>
                <a:latin typeface="Integral CF Bold"/>
              </a:rPr>
              <a:t>Programme of </a:t>
            </a:r>
            <a:r>
              <a:rPr lang="en-GB" dirty="0" err="1">
                <a:solidFill>
                  <a:srgbClr val="002E5F"/>
                </a:solidFill>
                <a:latin typeface="Integral CF Bold"/>
              </a:rPr>
              <a:t>TOday</a:t>
            </a:r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558" y="1571764"/>
            <a:ext cx="451296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endParaRPr lang="en-GB" dirty="0">
              <a:solidFill>
                <a:srgbClr val="000000"/>
              </a:solidFill>
              <a:cs typeface="Calibri"/>
            </a:endParaRPr>
          </a:p>
          <a:p>
            <a:pPr marL="742950" lvl="1" indent="-285750">
              <a:buFont typeface="Arial"/>
              <a:buChar char="•"/>
            </a:pPr>
            <a:endParaRPr lang="en-GB" dirty="0">
              <a:solidFill>
                <a:srgbClr val="002060"/>
              </a:solidFill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626552-7E7C-43DB-A4A9-542594DB278D}"/>
              </a:ext>
            </a:extLst>
          </p:cNvPr>
          <p:cNvSpPr txBox="1"/>
          <p:nvPr/>
        </p:nvSpPr>
        <p:spPr>
          <a:xfrm>
            <a:off x="6489539" y="253485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BA5644-93F6-42A0-BBF9-D48D3B8FB32E}"/>
              </a:ext>
            </a:extLst>
          </p:cNvPr>
          <p:cNvSpPr txBox="1"/>
          <p:nvPr/>
        </p:nvSpPr>
        <p:spPr>
          <a:xfrm>
            <a:off x="327332" y="2362245"/>
            <a:ext cx="4731599" cy="2677656"/>
          </a:xfrm>
          <a:prstGeom prst="rect">
            <a:avLst/>
          </a:prstGeom>
          <a:noFill/>
          <a:ln>
            <a:solidFill>
              <a:srgbClr val="002E5F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10:00 – 10:10: Intro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10:10 – 12:00: Part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12:00 – 12:45: Lunch Break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12:45 – 14:15: Part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14:15 – 14:30: Coffee Break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002E5F"/>
                </a:solidFill>
              </a:rPr>
              <a:t>14:30 – 16:00: Part 3</a:t>
            </a:r>
            <a:endParaRPr lang="en-GB" sz="28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508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labels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4B0081-1EF8-4222-9590-853E91D78FB8}"/>
              </a:ext>
            </a:extLst>
          </p:cNvPr>
          <p:cNvSpPr txBox="1"/>
          <p:nvPr/>
        </p:nvSpPr>
        <p:spPr>
          <a:xfrm>
            <a:off x="7290663" y="862594"/>
            <a:ext cx="44057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Level 7 labels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A peculiar setting you want to pay attention to are the lables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98A7E8-A412-4581-988B-DC0CF6BFF14E}"/>
              </a:ext>
            </a:extLst>
          </p:cNvPr>
          <p:cNvSpPr/>
          <p:nvPr/>
        </p:nvSpPr>
        <p:spPr>
          <a:xfrm>
            <a:off x="7290663" y="2740646"/>
            <a:ext cx="4519227" cy="2800767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2200" dirty="0"/>
              <a:t>ggplot(iris, aes(x=Petal.Length, y=Petal.Width, color=Species, size=Sepal.Width)) + geom_point()+theme_bw() </a:t>
            </a:r>
            <a:r>
              <a:rPr lang="it-IT" sz="2200" b="1" dirty="0"/>
              <a:t>+ labs(title = "New plot title", subtitle = "A subtitle", caption = "(based on data from ...)", x = "New x label", y= "New y label", color = "Colours")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1C8AA1-7074-4071-AF6E-4F4C38C56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52" y="862594"/>
            <a:ext cx="7042711" cy="469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624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distribution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1547B7-044B-4E6C-8816-6B4B6216A97B}"/>
              </a:ext>
            </a:extLst>
          </p:cNvPr>
          <p:cNvSpPr/>
          <p:nvPr/>
        </p:nvSpPr>
        <p:spPr>
          <a:xfrm>
            <a:off x="895551" y="4539627"/>
            <a:ext cx="2958657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Histogram</a:t>
            </a:r>
          </a:p>
        </p:txBody>
      </p:sp>
      <p:pic>
        <p:nvPicPr>
          <p:cNvPr id="10" name="Picture 2" descr="Histogram plot - MATLAB">
            <a:extLst>
              <a:ext uri="{FF2B5EF4-FFF2-40B4-BE49-F238E27FC236}">
                <a16:creationId xmlns:a16="http://schemas.microsoft.com/office/drawing/2014/main" id="{16C128E3-DA9E-4843-9A49-55D0E02761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6" t="4921" r="6558"/>
          <a:stretch/>
        </p:blipFill>
        <p:spPr bwMode="auto">
          <a:xfrm>
            <a:off x="291132" y="1122583"/>
            <a:ext cx="3778204" cy="307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Quick-R: Density Plots">
            <a:extLst>
              <a:ext uri="{FF2B5EF4-FFF2-40B4-BE49-F238E27FC236}">
                <a16:creationId xmlns:a16="http://schemas.microsoft.com/office/drawing/2014/main" id="{E89E9EAA-AD67-46FC-BB95-D9EC0BB896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1" b="6828"/>
          <a:stretch/>
        </p:blipFill>
        <p:spPr bwMode="auto">
          <a:xfrm>
            <a:off x="4401004" y="1125977"/>
            <a:ext cx="3569610" cy="306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Boxplot | the R Graph Gallery">
            <a:extLst>
              <a:ext uri="{FF2B5EF4-FFF2-40B4-BE49-F238E27FC236}">
                <a16:creationId xmlns:a16="http://schemas.microsoft.com/office/drawing/2014/main" id="{39116AC1-FF1D-4954-B111-D19AF73672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7"/>
          <a:stretch/>
        </p:blipFill>
        <p:spPr bwMode="auto">
          <a:xfrm>
            <a:off x="8302283" y="1122583"/>
            <a:ext cx="3563075" cy="345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A821CF1-6D22-4630-982C-32B1925A53A2}"/>
              </a:ext>
            </a:extLst>
          </p:cNvPr>
          <p:cNvSpPr/>
          <p:nvPr/>
        </p:nvSpPr>
        <p:spPr>
          <a:xfrm>
            <a:off x="5499731" y="4557264"/>
            <a:ext cx="1844420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Density Plot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2A1579-F758-4EB6-873A-24976E2B0550}"/>
              </a:ext>
            </a:extLst>
          </p:cNvPr>
          <p:cNvSpPr/>
          <p:nvPr/>
        </p:nvSpPr>
        <p:spPr>
          <a:xfrm>
            <a:off x="9749708" y="4557264"/>
            <a:ext cx="1170770" cy="589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b="1" dirty="0">
                <a:solidFill>
                  <a:srgbClr val="002E5F"/>
                </a:solidFill>
              </a:rPr>
              <a:t>Boxplot</a:t>
            </a:r>
          </a:p>
        </p:txBody>
      </p:sp>
    </p:spTree>
    <p:extLst>
      <p:ext uri="{BB962C8B-B14F-4D97-AF65-F5344CB8AC3E}">
        <p14:creationId xmlns:p14="http://schemas.microsoft.com/office/powerpoint/2010/main" val="25529093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71438"/>
            <a:ext cx="703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rgbClr val="002E5F"/>
                </a:solidFill>
                <a:latin typeface="Integral CF Bold" panose="00000800000000000000" pitchFamily="50" charset="0"/>
              </a:rPr>
              <a:t>Visualise the distribution: Histogram and Density plots</a:t>
            </a:r>
            <a:endParaRPr sz="4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50A241E-BE5E-42D8-9073-C66EE51DD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052" y="1649137"/>
            <a:ext cx="4711580" cy="4351338"/>
          </a:xfrm>
        </p:spPr>
        <p:txBody>
          <a:bodyPr/>
          <a:lstStyle/>
          <a:p>
            <a:r>
              <a:rPr lang="en-US" dirty="0">
                <a:solidFill>
                  <a:srgbClr val="002E5F"/>
                </a:solidFill>
              </a:rPr>
              <a:t>A </a:t>
            </a:r>
            <a:r>
              <a:rPr lang="en-US" b="1" dirty="0">
                <a:solidFill>
                  <a:srgbClr val="002E5F"/>
                </a:solidFill>
              </a:rPr>
              <a:t>histogram</a:t>
            </a:r>
            <a:r>
              <a:rPr lang="en-US" dirty="0">
                <a:solidFill>
                  <a:srgbClr val="002E5F"/>
                </a:solidFill>
              </a:rPr>
              <a:t> is an approximate representation of the </a:t>
            </a:r>
            <a:r>
              <a:rPr lang="en-US" b="1" dirty="0">
                <a:solidFill>
                  <a:srgbClr val="002E5F"/>
                </a:solidFill>
              </a:rPr>
              <a:t>distribution of numerical or categorical data</a:t>
            </a:r>
            <a:r>
              <a:rPr lang="en-US" dirty="0">
                <a:solidFill>
                  <a:srgbClr val="002E5F"/>
                </a:solidFill>
              </a:rPr>
              <a:t>.</a:t>
            </a:r>
          </a:p>
          <a:p>
            <a:pPr marL="0" indent="0">
              <a:buNone/>
            </a:pPr>
            <a:endParaRPr lang="it-IT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F09AF1-2F11-4D7C-94AD-130E6B329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47" y="1428867"/>
            <a:ext cx="6805826" cy="41288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D79214-85A4-41A7-9A0E-D3AD3C8262B6}"/>
              </a:ext>
            </a:extLst>
          </p:cNvPr>
          <p:cNvSpPr txBox="1"/>
          <p:nvPr/>
        </p:nvSpPr>
        <p:spPr>
          <a:xfrm>
            <a:off x="569715" y="3824806"/>
            <a:ext cx="3180522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b="1" dirty="0" err="1"/>
              <a:t>geom_histogram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41381612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FBB8C4-06AC-4A33-B7BE-94AF3E850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01" y="1020550"/>
            <a:ext cx="5257800" cy="4351338"/>
          </a:xfrm>
        </p:spPr>
        <p:txBody>
          <a:bodyPr/>
          <a:lstStyle/>
          <a:p>
            <a:r>
              <a:rPr lang="en-US" dirty="0">
                <a:solidFill>
                  <a:srgbClr val="002E5F"/>
                </a:solidFill>
              </a:rPr>
              <a:t>A </a:t>
            </a:r>
            <a:r>
              <a:rPr lang="en-US" b="1" dirty="0">
                <a:solidFill>
                  <a:srgbClr val="002E5F"/>
                </a:solidFill>
              </a:rPr>
              <a:t>density plot</a:t>
            </a:r>
            <a:r>
              <a:rPr lang="en-US" dirty="0">
                <a:solidFill>
                  <a:srgbClr val="002E5F"/>
                </a:solidFill>
              </a:rPr>
              <a:t> is a representation of the distribution of a numeric variable. It uses a </a:t>
            </a:r>
            <a:r>
              <a:rPr lang="en-US" b="1" dirty="0">
                <a:solidFill>
                  <a:srgbClr val="002E5F"/>
                </a:solidFill>
              </a:rPr>
              <a:t>kernel density </a:t>
            </a:r>
            <a:r>
              <a:rPr lang="en-US" dirty="0">
                <a:solidFill>
                  <a:srgbClr val="002E5F"/>
                </a:solidFill>
              </a:rPr>
              <a:t>estimate to show the probability </a:t>
            </a:r>
            <a:r>
              <a:rPr lang="en-US" b="1" dirty="0">
                <a:solidFill>
                  <a:srgbClr val="002E5F"/>
                </a:solidFill>
              </a:rPr>
              <a:t>density</a:t>
            </a:r>
            <a:r>
              <a:rPr lang="en-US" dirty="0">
                <a:solidFill>
                  <a:srgbClr val="002E5F"/>
                </a:solidFill>
              </a:rPr>
              <a:t> function of the variable. It is a </a:t>
            </a:r>
            <a:r>
              <a:rPr lang="en-US" b="1" dirty="0">
                <a:solidFill>
                  <a:srgbClr val="002E5F"/>
                </a:solidFill>
              </a:rPr>
              <a:t>smoothed</a:t>
            </a:r>
            <a:r>
              <a:rPr lang="en-US" dirty="0">
                <a:solidFill>
                  <a:srgbClr val="002E5F"/>
                </a:solidFill>
              </a:rPr>
              <a:t> version of the histogram and is used in the same concept.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2CD12B-C86B-4A8C-8CC4-EC52E0C1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337" y="986050"/>
            <a:ext cx="6468533" cy="4851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80DA32-780D-4B9B-87B2-8D53321E6F97}"/>
              </a:ext>
            </a:extLst>
          </p:cNvPr>
          <p:cNvSpPr txBox="1"/>
          <p:nvPr/>
        </p:nvSpPr>
        <p:spPr>
          <a:xfrm>
            <a:off x="1102368" y="4495452"/>
            <a:ext cx="3180522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b="1" dirty="0" err="1"/>
              <a:t>geom_density</a:t>
            </a:r>
            <a:endParaRPr lang="en-GB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2" name="Google Shape;210;p15">
            <a:extLst>
              <a:ext uri="{FF2B5EF4-FFF2-40B4-BE49-F238E27FC236}">
                <a16:creationId xmlns:a16="http://schemas.microsoft.com/office/drawing/2014/main" id="{BACF3D40-DF58-4E93-8383-8AFFFCFF35EA}"/>
              </a:ext>
            </a:extLst>
          </p:cNvPr>
          <p:cNvSpPr txBox="1"/>
          <p:nvPr/>
        </p:nvSpPr>
        <p:spPr>
          <a:xfrm>
            <a:off x="2576004" y="71438"/>
            <a:ext cx="703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rgbClr val="002E5F"/>
                </a:solidFill>
                <a:latin typeface="Integral CF Bold" panose="00000800000000000000" pitchFamily="50" charset="0"/>
              </a:rPr>
              <a:t>Visualise the distribution: Histogram and Density plots</a:t>
            </a:r>
            <a:endParaRPr sz="4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213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BOXPlots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970BF4-6643-4EAB-A714-0F6D86C91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158" y="1295559"/>
            <a:ext cx="7033323" cy="4266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253C4C-72CE-4822-BE6B-F4047ABEDDFD}"/>
              </a:ext>
            </a:extLst>
          </p:cNvPr>
          <p:cNvSpPr txBox="1"/>
          <p:nvPr/>
        </p:nvSpPr>
        <p:spPr>
          <a:xfrm>
            <a:off x="7340480" y="1123817"/>
            <a:ext cx="4487165" cy="3594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The </a:t>
            </a:r>
            <a:r>
              <a:rPr lang="it-IT" sz="2200" b="1" dirty="0">
                <a:solidFill>
                  <a:srgbClr val="002E5F"/>
                </a:solidFill>
              </a:rPr>
              <a:t>thick black line </a:t>
            </a:r>
            <a:r>
              <a:rPr lang="en-US" sz="2200" dirty="0">
                <a:solidFill>
                  <a:srgbClr val="002E5F"/>
                </a:solidFill>
              </a:rPr>
              <a:t>is the median.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E5F"/>
                </a:solidFill>
              </a:rPr>
              <a:t>The </a:t>
            </a:r>
            <a:r>
              <a:rPr lang="en-US" sz="2200" b="1" dirty="0">
                <a:solidFill>
                  <a:srgbClr val="002E5F"/>
                </a:solidFill>
              </a:rPr>
              <a:t>boxes</a:t>
            </a:r>
            <a:r>
              <a:rPr lang="en-US" sz="2200" dirty="0">
                <a:solidFill>
                  <a:srgbClr val="002E5F"/>
                </a:solidFill>
              </a:rPr>
              <a:t> represent 50% of the sample closest to the median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E5F"/>
                </a:solidFill>
              </a:rPr>
              <a:t>The </a:t>
            </a:r>
            <a:r>
              <a:rPr lang="en-US" sz="2200" b="1" dirty="0">
                <a:solidFill>
                  <a:srgbClr val="002E5F"/>
                </a:solidFill>
              </a:rPr>
              <a:t>whiskers</a:t>
            </a:r>
            <a:r>
              <a:rPr lang="en-US" sz="2200" dirty="0">
                <a:solidFill>
                  <a:srgbClr val="002E5F"/>
                </a:solidFill>
              </a:rPr>
              <a:t> correspond to 95% of the sample closest to the median aka 2SD from the median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E5F"/>
                </a:solidFill>
              </a:rPr>
              <a:t>The </a:t>
            </a:r>
            <a:r>
              <a:rPr lang="en-US" sz="2200" b="1" dirty="0">
                <a:solidFill>
                  <a:srgbClr val="002E5F"/>
                </a:solidFill>
              </a:rPr>
              <a:t>dots</a:t>
            </a:r>
            <a:r>
              <a:rPr lang="en-US" sz="2200" dirty="0">
                <a:solidFill>
                  <a:srgbClr val="002E5F"/>
                </a:solidFill>
              </a:rPr>
              <a:t> represent the outliers </a:t>
            </a:r>
            <a:endParaRPr lang="it-IT" sz="22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5503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6076952" y="208939"/>
            <a:ext cx="6072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boxplot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5DD616-490F-419B-992D-924DF5C48D81}"/>
              </a:ext>
            </a:extLst>
          </p:cNvPr>
          <p:cNvSpPr txBox="1"/>
          <p:nvPr/>
        </p:nvSpPr>
        <p:spPr>
          <a:xfrm>
            <a:off x="6342896" y="1396236"/>
            <a:ext cx="5540112" cy="5164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2E5F"/>
                </a:solidFill>
              </a:rPr>
              <a:t>The outliers are all the value below or above 1.5* the interquartile range from Q1 and Q3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2E5F"/>
                </a:solidFill>
              </a:rPr>
              <a:t>By adding a + </a:t>
            </a:r>
            <a:r>
              <a:rPr lang="en-US" sz="2000" b="1" dirty="0" err="1">
                <a:solidFill>
                  <a:srgbClr val="002E5F"/>
                </a:solidFill>
              </a:rPr>
              <a:t>geom_jitter</a:t>
            </a:r>
            <a:r>
              <a:rPr lang="en-US" sz="2000" dirty="0">
                <a:solidFill>
                  <a:srgbClr val="002E5F"/>
                </a:solidFill>
              </a:rPr>
              <a:t>(size= 4, alpha =0.3)  you can add the information of the single observations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2E5F"/>
                </a:solidFill>
              </a:rPr>
              <a:t>You cand add the mean information by create a </a:t>
            </a:r>
            <a:r>
              <a:rPr lang="it-IT" sz="2000" b="1" dirty="0">
                <a:solidFill>
                  <a:srgbClr val="002E5F"/>
                </a:solidFill>
              </a:rPr>
              <a:t>means dataframe </a:t>
            </a:r>
            <a:r>
              <a:rPr lang="it-IT" sz="2000" dirty="0">
                <a:solidFill>
                  <a:srgbClr val="002E5F"/>
                </a:solidFill>
              </a:rPr>
              <a:t>using the </a:t>
            </a:r>
            <a:r>
              <a:rPr lang="it-IT" sz="2000" b="1" dirty="0">
                <a:solidFill>
                  <a:srgbClr val="002E5F"/>
                </a:solidFill>
              </a:rPr>
              <a:t>aggregate</a:t>
            </a:r>
            <a:r>
              <a:rPr lang="it-IT" sz="2000" dirty="0">
                <a:solidFill>
                  <a:srgbClr val="002E5F"/>
                </a:solidFill>
              </a:rPr>
              <a:t> command </a:t>
            </a:r>
            <a:r>
              <a:rPr lang="en-US" sz="2000" dirty="0">
                <a:solidFill>
                  <a:srgbClr val="002E5F"/>
                </a:solidFill>
              </a:rPr>
              <a:t>And then use </a:t>
            </a:r>
            <a:r>
              <a:rPr lang="en-US" sz="2000" b="1" dirty="0" err="1">
                <a:solidFill>
                  <a:srgbClr val="002E5F"/>
                </a:solidFill>
              </a:rPr>
              <a:t>stat_summary</a:t>
            </a:r>
            <a:r>
              <a:rPr lang="en-US" sz="2000" b="1" dirty="0">
                <a:solidFill>
                  <a:srgbClr val="002E5F"/>
                </a:solidFill>
              </a:rPr>
              <a:t>  </a:t>
            </a:r>
            <a:r>
              <a:rPr lang="en-US" sz="2000" dirty="0">
                <a:solidFill>
                  <a:srgbClr val="002E5F"/>
                </a:solidFill>
              </a:rPr>
              <a:t>and </a:t>
            </a:r>
            <a:r>
              <a:rPr lang="en-US" sz="2000" b="1" dirty="0" err="1">
                <a:solidFill>
                  <a:srgbClr val="002E5F"/>
                </a:solidFill>
              </a:rPr>
              <a:t>geom_text</a:t>
            </a:r>
            <a:r>
              <a:rPr lang="en-US" sz="2000" dirty="0">
                <a:solidFill>
                  <a:srgbClr val="002E5F"/>
                </a:solidFill>
              </a:rPr>
              <a:t> commands</a:t>
            </a:r>
            <a:endParaRPr lang="it-IT" sz="2000" dirty="0">
              <a:solidFill>
                <a:srgbClr val="002E5F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2200" dirty="0">
              <a:solidFill>
                <a:srgbClr val="002E5F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001AFF5-C548-43E8-B371-F5C427050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8" y="56876"/>
            <a:ext cx="5618721" cy="612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76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RATIO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305A649-B206-4651-B76F-A291A13F2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538" y="4840411"/>
            <a:ext cx="2713382" cy="639417"/>
          </a:xfrm>
        </p:spPr>
        <p:txBody>
          <a:bodyPr numCol="2">
            <a:normAutofit/>
          </a:bodyPr>
          <a:lstStyle/>
          <a:p>
            <a:pPr marL="0" indent="0" algn="ctr">
              <a:buNone/>
            </a:pPr>
            <a:r>
              <a:rPr lang="it-IT" sz="2400" b="1" dirty="0">
                <a:solidFill>
                  <a:srgbClr val="002E5F"/>
                </a:solidFill>
              </a:rPr>
              <a:t>Piechart</a:t>
            </a:r>
          </a:p>
        </p:txBody>
      </p:sp>
      <p:pic>
        <p:nvPicPr>
          <p:cNvPr id="10" name="Picture 2" descr="Pie chart and Donut plot with ggplot2 - Masumbuko Semba's Blog">
            <a:extLst>
              <a:ext uri="{FF2B5EF4-FFF2-40B4-BE49-F238E27FC236}">
                <a16:creationId xmlns:a16="http://schemas.microsoft.com/office/drawing/2014/main" id="{CCEB3EC8-AEA2-4443-9DFA-959599F91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4" t="8283" r="9307" b="8485"/>
          <a:stretch/>
        </p:blipFill>
        <p:spPr bwMode="auto">
          <a:xfrm>
            <a:off x="251266" y="1233534"/>
            <a:ext cx="3639132" cy="290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AE91AFE-AC98-43FF-830F-CFF5A6E3A244}"/>
              </a:ext>
            </a:extLst>
          </p:cNvPr>
          <p:cNvSpPr/>
          <p:nvPr/>
        </p:nvSpPr>
        <p:spPr>
          <a:xfrm>
            <a:off x="5034648" y="4840411"/>
            <a:ext cx="27133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Stacked bar graph</a:t>
            </a:r>
          </a:p>
        </p:txBody>
      </p:sp>
      <p:pic>
        <p:nvPicPr>
          <p:cNvPr id="12" name="Picture 4" descr="Solved: Help with stacked bar graph/overlaying bar graphs - JMP ...">
            <a:extLst>
              <a:ext uri="{FF2B5EF4-FFF2-40B4-BE49-F238E27FC236}">
                <a16:creationId xmlns:a16="http://schemas.microsoft.com/office/drawing/2014/main" id="{2F20D096-323D-49E8-8067-C98BBF591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" r="14657"/>
          <a:stretch/>
        </p:blipFill>
        <p:spPr bwMode="auto">
          <a:xfrm>
            <a:off x="4182343" y="1137205"/>
            <a:ext cx="3827313" cy="341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48D30C6-23F8-4369-8A4C-415F597F9608}"/>
              </a:ext>
            </a:extLst>
          </p:cNvPr>
          <p:cNvSpPr/>
          <p:nvPr/>
        </p:nvSpPr>
        <p:spPr>
          <a:xfrm>
            <a:off x="9692707" y="4840410"/>
            <a:ext cx="13051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Treemap</a:t>
            </a:r>
          </a:p>
        </p:txBody>
      </p:sp>
      <p:pic>
        <p:nvPicPr>
          <p:cNvPr id="14" name="Picture 6" descr="Data Visualization with R">
            <a:extLst>
              <a:ext uri="{FF2B5EF4-FFF2-40B4-BE49-F238E27FC236}">
                <a16:creationId xmlns:a16="http://schemas.microsoft.com/office/drawing/2014/main" id="{2C79720B-DC31-4B1F-807F-05D7D0277C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"/>
          <a:stretch/>
        </p:blipFill>
        <p:spPr bwMode="auto">
          <a:xfrm>
            <a:off x="8150808" y="1587640"/>
            <a:ext cx="3730950" cy="251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513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Why Pie Charts are not a good idea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2" descr="Pie chart and Donut plot with ggplot2 - Masumbuko Semba's Blog">
            <a:extLst>
              <a:ext uri="{FF2B5EF4-FFF2-40B4-BE49-F238E27FC236}">
                <a16:creationId xmlns:a16="http://schemas.microsoft.com/office/drawing/2014/main" id="{75E481DF-E9C7-4BB3-80FD-2B2AE2AC7A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4" t="8283" r="9307" b="8485"/>
          <a:stretch/>
        </p:blipFill>
        <p:spPr bwMode="auto">
          <a:xfrm>
            <a:off x="647273" y="1493877"/>
            <a:ext cx="3639132" cy="290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CC20C9-55DC-4834-A074-3E6AC3FFE0FE}"/>
              </a:ext>
            </a:extLst>
          </p:cNvPr>
          <p:cNvSpPr txBox="1"/>
          <p:nvPr/>
        </p:nvSpPr>
        <p:spPr>
          <a:xfrm>
            <a:off x="5701684" y="1826987"/>
            <a:ext cx="6094520" cy="2251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2E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GB" sz="2400" b="0" i="0" dirty="0">
                <a:solidFill>
                  <a:srgbClr val="002E5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umans are pretty bad at reading angles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2E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Similar percentage slices would be virtually impossible to distinguish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2E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Many journals will scored your article lower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0C745E-6FCD-4889-B96F-6C22BDB7578B}"/>
              </a:ext>
            </a:extLst>
          </p:cNvPr>
          <p:cNvSpPr txBox="1"/>
          <p:nvPr/>
        </p:nvSpPr>
        <p:spPr>
          <a:xfrm>
            <a:off x="7326297" y="5582016"/>
            <a:ext cx="47828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https://www.data-to-viz.com/caveat/pie.html</a:t>
            </a:r>
          </a:p>
        </p:txBody>
      </p:sp>
    </p:spTree>
    <p:extLst>
      <p:ext uri="{BB962C8B-B14F-4D97-AF65-F5344CB8AC3E}">
        <p14:creationId xmlns:p14="http://schemas.microsoft.com/office/powerpoint/2010/main" val="30028153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88B8797-616C-46C2-A50A-B113D3ADA99B}"/>
              </a:ext>
            </a:extLst>
          </p:cNvPr>
          <p:cNvSpPr/>
          <p:nvPr/>
        </p:nvSpPr>
        <p:spPr>
          <a:xfrm>
            <a:off x="385970" y="315163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sz="2400" b="1" dirty="0">
                <a:solidFill>
                  <a:srgbClr val="002E5F"/>
                </a:solidFill>
              </a:rPr>
              <a:t>Variables Needed</a:t>
            </a:r>
          </a:p>
          <a:p>
            <a:pPr algn="ctr"/>
            <a:endParaRPr lang="it-IT" sz="2400" b="1" dirty="0">
              <a:solidFill>
                <a:srgbClr val="002E5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1 or 2 categotical variables for x and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Y axis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Continuous variable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Use count of a Categorical variable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B9E25A-2293-4DD1-9BDB-0DC2476AC798}"/>
              </a:ext>
            </a:extLst>
          </p:cNvPr>
          <p:cNvSpPr/>
          <p:nvPr/>
        </p:nvSpPr>
        <p:spPr>
          <a:xfrm>
            <a:off x="385970" y="1280604"/>
            <a:ext cx="11420060" cy="142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2E5F"/>
                </a:solidFill>
              </a:rPr>
              <a:t>Bar charts </a:t>
            </a:r>
            <a:r>
              <a:rPr lang="en-US" sz="2000" dirty="0">
                <a:solidFill>
                  <a:srgbClr val="002E5F"/>
                </a:solidFill>
              </a:rPr>
              <a:t>are graph that present </a:t>
            </a:r>
            <a:r>
              <a:rPr lang="en-US" sz="2000" b="1" dirty="0">
                <a:solidFill>
                  <a:srgbClr val="002E5F"/>
                </a:solidFill>
              </a:rPr>
              <a:t>categorical data </a:t>
            </a:r>
            <a:r>
              <a:rPr lang="en-US" sz="2000" dirty="0">
                <a:solidFill>
                  <a:srgbClr val="002E5F"/>
                </a:solidFill>
              </a:rPr>
              <a:t>with bars with </a:t>
            </a:r>
            <a:r>
              <a:rPr lang="en-US" sz="2000" b="1" dirty="0">
                <a:solidFill>
                  <a:srgbClr val="002E5F"/>
                </a:solidFill>
              </a:rPr>
              <a:t>heights or lengths </a:t>
            </a:r>
            <a:r>
              <a:rPr lang="en-US" sz="2000" dirty="0">
                <a:solidFill>
                  <a:srgbClr val="002E5F"/>
                </a:solidFill>
              </a:rPr>
              <a:t>proportional to the values that they represent.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2E5F"/>
                </a:solidFill>
              </a:rPr>
              <a:t>The bars can be plotted </a:t>
            </a:r>
            <a:r>
              <a:rPr lang="en-US" sz="2000" b="1" dirty="0">
                <a:solidFill>
                  <a:srgbClr val="002E5F"/>
                </a:solidFill>
              </a:rPr>
              <a:t>vertically or horizontally</a:t>
            </a:r>
            <a:endParaRPr lang="en-US" sz="2800" dirty="0">
              <a:solidFill>
                <a:srgbClr val="002E5F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172DE0-9F4E-4D9E-B713-FF3F23487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983" y="2265149"/>
            <a:ext cx="5460047" cy="3731590"/>
          </a:xfrm>
          <a:prstGeom prst="rect">
            <a:avLst/>
          </a:prstGeom>
        </p:spPr>
      </p:pic>
      <p:sp>
        <p:nvSpPr>
          <p:cNvPr id="210" name="Google Shape;210;p15"/>
          <p:cNvSpPr txBox="1"/>
          <p:nvPr/>
        </p:nvSpPr>
        <p:spPr>
          <a:xfrm>
            <a:off x="-1" y="80316"/>
            <a:ext cx="12191999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Grouped stacked and percent stacked barcharts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5980911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7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Stacked Barplot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90F3B-356B-49FD-BAA3-2C4FD8A46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107" y="771252"/>
            <a:ext cx="7174893" cy="49063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458359" y="2274192"/>
            <a:ext cx="4558748" cy="22510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dirty="0">
                <a:solidFill>
                  <a:srgbClr val="002E5F"/>
                </a:solidFill>
              </a:rPr>
              <a:t>ggplot(BooksR, aes(fill=Binding, y=Weight, x=Type)) + </a:t>
            </a:r>
          </a:p>
          <a:p>
            <a:pPr>
              <a:lnSpc>
                <a:spcPct val="150000"/>
              </a:lnSpc>
            </a:pPr>
            <a:r>
              <a:rPr lang="it-IT" sz="2400" dirty="0">
                <a:solidFill>
                  <a:srgbClr val="002E5F"/>
                </a:solidFill>
              </a:rPr>
              <a:t>  geom_bar(</a:t>
            </a:r>
            <a:r>
              <a:rPr lang="it-IT" sz="2400" b="1" dirty="0">
                <a:solidFill>
                  <a:srgbClr val="002E5F"/>
                </a:solidFill>
              </a:rPr>
              <a:t>position="Stack"</a:t>
            </a:r>
            <a:r>
              <a:rPr lang="it-IT" sz="2400" dirty="0">
                <a:solidFill>
                  <a:srgbClr val="002E5F"/>
                </a:solidFill>
              </a:rPr>
              <a:t>, stat="identity")+theme_bw()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92D04-6E5D-4AA0-8778-38F76177EC0D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FA9B0C-D952-4261-B2A5-64FAE9AD54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EF7DDF2-5044-4C2A-9FD7-E304AE67C52B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960406-D287-4009-B9CD-B50428F5ED9D}"/>
              </a:ext>
            </a:extLst>
          </p:cNvPr>
          <p:cNvSpPr txBox="1"/>
          <p:nvPr/>
        </p:nvSpPr>
        <p:spPr>
          <a:xfrm>
            <a:off x="2310414" y="9901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stacked barcharts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52972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F3F3818-091E-42B7-B351-AFA0EF266E09}"/>
              </a:ext>
            </a:extLst>
          </p:cNvPr>
          <p:cNvSpPr/>
          <p:nvPr/>
        </p:nvSpPr>
        <p:spPr>
          <a:xfrm>
            <a:off x="0" y="0"/>
            <a:ext cx="6106642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79" name="Google Shape;179;p12"/>
          <p:cNvSpPr txBox="1">
            <a:spLocks noGrp="1"/>
          </p:cNvSpPr>
          <p:nvPr>
            <p:ph type="body" idx="1"/>
          </p:nvPr>
        </p:nvSpPr>
        <p:spPr>
          <a:xfrm>
            <a:off x="5125321" y="853087"/>
            <a:ext cx="6802212" cy="5894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685800" lvl="1" indent="-101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</p:txBody>
      </p:sp>
      <p:sp>
        <p:nvSpPr>
          <p:cNvPr id="181" name="Google Shape;181;p12"/>
          <p:cNvSpPr txBox="1"/>
          <p:nvPr/>
        </p:nvSpPr>
        <p:spPr>
          <a:xfrm>
            <a:off x="491115" y="2207344"/>
            <a:ext cx="517754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Do you all have R and R Studio installed and ready to go? Or alternatively are you logged into Noteable?</a:t>
            </a:r>
            <a:endParaRPr dirty="0">
              <a:solidFill>
                <a:srgbClr val="002E5F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12" descr="Meme Watch: Tech Support Gandalf Is The Only Installation Wizard ..."/>
          <p:cNvPicPr preferRelativeResize="0"/>
          <p:nvPr/>
        </p:nvPicPr>
        <p:blipFill rotWithShape="1">
          <a:blip r:embed="rId3">
            <a:alphaModFix/>
          </a:blip>
          <a:srcRect t="3467"/>
          <a:stretch/>
        </p:blipFill>
        <p:spPr>
          <a:xfrm>
            <a:off x="7521490" y="1345930"/>
            <a:ext cx="4472433" cy="40960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734624-3F1A-4D40-8315-DB07816C4395}"/>
              </a:ext>
            </a:extLst>
          </p:cNvPr>
          <p:cNvSpPr txBox="1"/>
          <p:nvPr/>
        </p:nvSpPr>
        <p:spPr>
          <a:xfrm>
            <a:off x="9061832" y="5419235"/>
            <a:ext cx="2689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Memegenerator.net</a:t>
            </a:r>
            <a:endParaRPr lang="en-GB" sz="1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4A9A27-AB4A-4E82-9798-FE2104685DED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DED388-EE89-43F8-96FA-276B43923E0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0B16FD-9CBF-45B4-8283-DBD07E898AF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4C8A79-651C-449C-82D9-715D4B659B41}"/>
              </a:ext>
            </a:extLst>
          </p:cNvPr>
          <p:cNvSpPr txBox="1"/>
          <p:nvPr/>
        </p:nvSpPr>
        <p:spPr>
          <a:xfrm>
            <a:off x="-66377" y="888807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Before we Start</a:t>
            </a:r>
            <a:endParaRPr lang="it-IT" sz="24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7"/>
            <a:ext cx="9839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E5F"/>
                </a:solidFill>
                <a:latin typeface="Integral CF Bold" panose="00000800000000000000" pitchFamily="50" charset="0"/>
              </a:rPr>
              <a:t>Stacked Barplot using percentage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556461" y="2183763"/>
            <a:ext cx="4558748" cy="22510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ggplot(BooksR, aes(fill=Binding, y=Weight, x=Type)) +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  geom_bar(</a:t>
            </a:r>
            <a:r>
              <a:rPr lang="en-US" sz="2400" b="1" dirty="0">
                <a:solidFill>
                  <a:srgbClr val="002E5F"/>
                </a:solidFill>
              </a:rPr>
              <a:t>position="fill"</a:t>
            </a:r>
            <a:r>
              <a:rPr lang="en-US" sz="2400" dirty="0">
                <a:solidFill>
                  <a:srgbClr val="002E5F"/>
                </a:solidFill>
              </a:rPr>
              <a:t>, stat="identity")+theme_bw()</a:t>
            </a:r>
            <a:endParaRPr lang="it-IT" sz="2400" dirty="0">
              <a:solidFill>
                <a:srgbClr val="002E5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CE6D77-96FC-42B3-8FB3-123372BD1739}"/>
              </a:ext>
            </a:extLst>
          </p:cNvPr>
          <p:cNvSpPr txBox="1"/>
          <p:nvPr/>
        </p:nvSpPr>
        <p:spPr>
          <a:xfrm>
            <a:off x="556461" y="1153258"/>
            <a:ext cx="4558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rgbClr val="002E5F"/>
                </a:solidFill>
              </a:rPr>
              <a:t>Use the percentage of the continuous variable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7600-1F65-483E-B308-45BAC4643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162" y="1027125"/>
            <a:ext cx="7024838" cy="48037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CEA52D-B8F6-4F6D-9470-7BD622175929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4977B0-F801-4ED8-8AF1-56A18F7264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6A9ED17-4224-4FEF-AF21-5B8A02F55D8A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387468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161748"/>
            <a:ext cx="98395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E5F"/>
                </a:solidFill>
                <a:latin typeface="Integral CF Bold" panose="00000800000000000000" pitchFamily="50" charset="0"/>
              </a:rPr>
              <a:t>Stacked Barplot using count categorical variable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458359" y="3068240"/>
            <a:ext cx="4558748" cy="169706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ggplot(BooksR, aes(</a:t>
            </a:r>
            <a:r>
              <a:rPr lang="en-US" sz="2400" b="1" dirty="0">
                <a:solidFill>
                  <a:srgbClr val="002E5F"/>
                </a:solidFill>
              </a:rPr>
              <a:t>x=factor(Type)</a:t>
            </a:r>
            <a:r>
              <a:rPr lang="en-US" sz="2400" dirty="0">
                <a:solidFill>
                  <a:srgbClr val="002E5F"/>
                </a:solidFill>
              </a:rPr>
              <a:t>, fill=Binding)) +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  geom_bar()+theme_bw()</a:t>
            </a:r>
            <a:endParaRPr lang="it-IT" sz="2400" dirty="0">
              <a:solidFill>
                <a:srgbClr val="002E5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CE6D77-96FC-42B3-8FB3-123372BD1739}"/>
              </a:ext>
            </a:extLst>
          </p:cNvPr>
          <p:cNvSpPr txBox="1"/>
          <p:nvPr/>
        </p:nvSpPr>
        <p:spPr>
          <a:xfrm>
            <a:off x="458359" y="2037735"/>
            <a:ext cx="4558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rgbClr val="002E5F"/>
                </a:solidFill>
              </a:rPr>
              <a:t>Use the count of the «Type» observations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94BB7-F6C8-4FDE-BB62-A2A37A31A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931" y="1428854"/>
            <a:ext cx="6925421" cy="47357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EB89E2-6208-4B41-B1EC-74FC93BA2FA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482F4F-3D6D-4126-BAEF-5461FA7712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CA4F8F-91A1-4E96-845F-BED739642F1A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8334160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7"/>
            <a:ext cx="98395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E5F"/>
                </a:solidFill>
                <a:latin typeface="Integral CF Bold" panose="00000800000000000000" pitchFamily="50" charset="0"/>
              </a:rPr>
              <a:t>Grouped, stacked and percent stacked barcharts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385970" y="317467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sz="2400" b="1" dirty="0">
                <a:solidFill>
                  <a:srgbClr val="002E5F"/>
                </a:solidFill>
              </a:rPr>
              <a:t>Variables Needed</a:t>
            </a:r>
          </a:p>
          <a:p>
            <a:pPr algn="ctr"/>
            <a:endParaRPr lang="it-IT" sz="2400" b="1" dirty="0">
              <a:solidFill>
                <a:srgbClr val="002E5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1 or 2 categotical variables for x and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Y axis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Continuous variable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Use count of a Categorical variable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56882-6307-4859-9693-13490B561E61}"/>
              </a:ext>
            </a:extLst>
          </p:cNvPr>
          <p:cNvSpPr/>
          <p:nvPr/>
        </p:nvSpPr>
        <p:spPr>
          <a:xfrm>
            <a:off x="278299" y="1360895"/>
            <a:ext cx="11420060" cy="142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2E5F"/>
                </a:solidFill>
              </a:rPr>
              <a:t>Bar charts </a:t>
            </a:r>
            <a:r>
              <a:rPr lang="en-US" sz="2000" dirty="0">
                <a:solidFill>
                  <a:srgbClr val="002E5F"/>
                </a:solidFill>
              </a:rPr>
              <a:t>are graph that present </a:t>
            </a:r>
            <a:r>
              <a:rPr lang="en-US" sz="2000" b="1" dirty="0">
                <a:solidFill>
                  <a:srgbClr val="002E5F"/>
                </a:solidFill>
              </a:rPr>
              <a:t>categorical data </a:t>
            </a:r>
            <a:r>
              <a:rPr lang="en-US" sz="2000" dirty="0">
                <a:solidFill>
                  <a:srgbClr val="002E5F"/>
                </a:solidFill>
              </a:rPr>
              <a:t>with bars with </a:t>
            </a:r>
            <a:r>
              <a:rPr lang="en-US" sz="2000" b="1" dirty="0">
                <a:solidFill>
                  <a:srgbClr val="002E5F"/>
                </a:solidFill>
              </a:rPr>
              <a:t>heights or lengths </a:t>
            </a:r>
            <a:r>
              <a:rPr lang="en-US" sz="2000" dirty="0">
                <a:solidFill>
                  <a:srgbClr val="002E5F"/>
                </a:solidFill>
              </a:rPr>
              <a:t>proportional to the values that they represent.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2E5F"/>
                </a:solidFill>
              </a:rPr>
              <a:t>The bars can be plotted </a:t>
            </a:r>
            <a:r>
              <a:rPr lang="en-US" sz="2000" b="1" dirty="0">
                <a:solidFill>
                  <a:srgbClr val="002E5F"/>
                </a:solidFill>
              </a:rPr>
              <a:t>vertically or horizontally</a:t>
            </a:r>
            <a:endParaRPr lang="en-US" sz="2800" dirty="0">
              <a:solidFill>
                <a:srgbClr val="002E5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DF6480-F3F6-448D-8ECD-F306CCB71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983" y="2152162"/>
            <a:ext cx="5460047" cy="37315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662AE3-FE61-42A3-AEB9-897A70F5B390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51CA38-970F-414F-A15A-3FDB34B9A6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1AA1134-685E-47FD-A1EB-A04B0A2D8163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0404581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Treemap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CC20C9-55DC-4834-A074-3E6AC3FFE0FE}"/>
              </a:ext>
            </a:extLst>
          </p:cNvPr>
          <p:cNvSpPr txBox="1"/>
          <p:nvPr/>
        </p:nvSpPr>
        <p:spPr>
          <a:xfrm>
            <a:off x="6014622" y="1506592"/>
            <a:ext cx="6094520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2E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GB" b="0" i="0" dirty="0">
                <a:solidFill>
                  <a:srgbClr val="002E5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umans are pretty bad at reading angles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2E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Similar percentage slices would be virtually impossible to distinguish </a:t>
            </a:r>
          </a:p>
        </p:txBody>
      </p:sp>
      <p:pic>
        <p:nvPicPr>
          <p:cNvPr id="12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BA667F8F-A4E8-4AB5-B117-5CA387A2C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41" y="1188298"/>
            <a:ext cx="5019651" cy="390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221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relations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D2C3F9-0F63-4957-9AAF-AA1EB4222B94}"/>
              </a:ext>
            </a:extLst>
          </p:cNvPr>
          <p:cNvSpPr/>
          <p:nvPr/>
        </p:nvSpPr>
        <p:spPr>
          <a:xfrm>
            <a:off x="1786173" y="4184670"/>
            <a:ext cx="17311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Scatter plot</a:t>
            </a:r>
          </a:p>
          <a:p>
            <a:endParaRPr lang="it-IT" sz="2400" b="1" dirty="0">
              <a:solidFill>
                <a:srgbClr val="002E5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9D1C82-81DE-4592-A700-DB4D0E641AC6}"/>
              </a:ext>
            </a:extLst>
          </p:cNvPr>
          <p:cNvSpPr/>
          <p:nvPr/>
        </p:nvSpPr>
        <p:spPr>
          <a:xfrm>
            <a:off x="5728148" y="4209531"/>
            <a:ext cx="23534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Heatmap</a:t>
            </a:r>
          </a:p>
          <a:p>
            <a:endParaRPr lang="it-IT" sz="2400" b="1" dirty="0">
              <a:solidFill>
                <a:srgbClr val="002E5F"/>
              </a:solidFill>
            </a:endParaRPr>
          </a:p>
          <a:p>
            <a:endParaRPr lang="it-IT" sz="2400" b="1" dirty="0">
              <a:solidFill>
                <a:srgbClr val="002E5F"/>
              </a:solidFill>
            </a:endParaRPr>
          </a:p>
        </p:txBody>
      </p:sp>
      <p:pic>
        <p:nvPicPr>
          <p:cNvPr id="17" name="Picture 2" descr="seaborn.scatterplot — seaborn 0.10.0 documentation">
            <a:extLst>
              <a:ext uri="{FF2B5EF4-FFF2-40B4-BE49-F238E27FC236}">
                <a16:creationId xmlns:a16="http://schemas.microsoft.com/office/drawing/2014/main" id="{2198FD0E-8F0D-40AD-8444-0904FA0129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6" t="10595" r="8949"/>
          <a:stretch/>
        </p:blipFill>
        <p:spPr bwMode="auto">
          <a:xfrm>
            <a:off x="647991" y="874482"/>
            <a:ext cx="4007563" cy="3102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E5BB10B-07BD-4454-AD1E-71D69802DECA}"/>
              </a:ext>
            </a:extLst>
          </p:cNvPr>
          <p:cNvSpPr/>
          <p:nvPr/>
        </p:nvSpPr>
        <p:spPr>
          <a:xfrm>
            <a:off x="9088487" y="4136721"/>
            <a:ext cx="2407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Network diagram</a:t>
            </a:r>
          </a:p>
        </p:txBody>
      </p:sp>
      <p:pic>
        <p:nvPicPr>
          <p:cNvPr id="19" name="Picture 4" descr="MATLAB Plot Gallery - Heatmap Chart - File Exchange - MATLAB Central">
            <a:extLst>
              <a:ext uri="{FF2B5EF4-FFF2-40B4-BE49-F238E27FC236}">
                <a16:creationId xmlns:a16="http://schemas.microsoft.com/office/drawing/2014/main" id="{3F681597-214D-43ED-93BC-388A316BC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248" y="874481"/>
            <a:ext cx="3890617" cy="300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Correlation Network Graphs in R - Stack Overflow">
            <a:extLst>
              <a:ext uri="{FF2B5EF4-FFF2-40B4-BE49-F238E27FC236}">
                <a16:creationId xmlns:a16="http://schemas.microsoft.com/office/drawing/2014/main" id="{AAF1FCAD-6909-4B6B-9E7A-6F5E640209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" b="6486"/>
          <a:stretch/>
        </p:blipFill>
        <p:spPr bwMode="auto">
          <a:xfrm>
            <a:off x="8519182" y="1060213"/>
            <a:ext cx="3351540" cy="291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4447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3ABE7F9-CE9C-4DC9-B30C-19BC3DAC3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20" y="-74954"/>
            <a:ext cx="6548908" cy="6090484"/>
          </a:xfrm>
          <a:prstGeom prst="rect">
            <a:avLst/>
          </a:prstGeom>
        </p:spPr>
      </p:pic>
      <p:sp>
        <p:nvSpPr>
          <p:cNvPr id="210" name="Google Shape;210;p15"/>
          <p:cNvSpPr txBox="1"/>
          <p:nvPr/>
        </p:nvSpPr>
        <p:spPr>
          <a:xfrm>
            <a:off x="5343204" y="208939"/>
            <a:ext cx="647593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HEATMAP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A20C96-D889-48A0-AC8D-E3FBB0C7AAA9}"/>
              </a:ext>
            </a:extLst>
          </p:cNvPr>
          <p:cNvSpPr txBox="1"/>
          <p:nvPr/>
        </p:nvSpPr>
        <p:spPr>
          <a:xfrm>
            <a:off x="7133069" y="2539327"/>
            <a:ext cx="3441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E5F"/>
                </a:solidFill>
              </a:rPr>
              <a:t>ggplot</a:t>
            </a:r>
            <a:r>
              <a:rPr lang="en-US" sz="2400" b="1" dirty="0">
                <a:solidFill>
                  <a:srgbClr val="002E5F"/>
                </a:solidFill>
              </a:rPr>
              <a:t>(</a:t>
            </a:r>
            <a:r>
              <a:rPr lang="en-US" sz="2400" dirty="0">
                <a:solidFill>
                  <a:srgbClr val="002E5F"/>
                </a:solidFill>
              </a:rPr>
              <a:t>college, </a:t>
            </a:r>
            <a:r>
              <a:rPr lang="en-US" sz="2400" dirty="0" err="1">
                <a:solidFill>
                  <a:srgbClr val="002E5F"/>
                </a:solidFill>
              </a:rPr>
              <a:t>aes</a:t>
            </a:r>
            <a:r>
              <a:rPr lang="en-US" sz="2400" dirty="0">
                <a:solidFill>
                  <a:srgbClr val="002E5F"/>
                </a:solidFill>
              </a:rPr>
              <a:t>(x=control, y=region))+ </a:t>
            </a:r>
            <a:r>
              <a:rPr lang="en-US" sz="2400" b="1" dirty="0">
                <a:solidFill>
                  <a:srgbClr val="002E5F"/>
                </a:solidFill>
              </a:rPr>
              <a:t>geom_bin2d() </a:t>
            </a:r>
            <a:r>
              <a:rPr lang="en-US" sz="2400" dirty="0">
                <a:solidFill>
                  <a:srgbClr val="002E5F"/>
                </a:solidFill>
              </a:rPr>
              <a:t>+</a:t>
            </a:r>
            <a:r>
              <a:rPr lang="en-US" sz="2400" dirty="0" err="1">
                <a:solidFill>
                  <a:srgbClr val="002E5F"/>
                </a:solidFill>
              </a:rPr>
              <a:t>theme_bw</a:t>
            </a:r>
            <a:r>
              <a:rPr lang="en-US" sz="2400" dirty="0">
                <a:solidFill>
                  <a:srgbClr val="002E5F"/>
                </a:solidFill>
              </a:rPr>
              <a:t>()</a:t>
            </a:r>
            <a:endParaRPr lang="it-IT" sz="24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894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5889181" y="208939"/>
            <a:ext cx="647593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Network DIagram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6" descr="Correlation Network Graphs in R - Stack Overflow">
            <a:extLst>
              <a:ext uri="{FF2B5EF4-FFF2-40B4-BE49-F238E27FC236}">
                <a16:creationId xmlns:a16="http://schemas.microsoft.com/office/drawing/2014/main" id="{FE5A317E-3635-482D-A4F3-C75C7A58D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" b="6486"/>
          <a:stretch/>
        </p:blipFill>
        <p:spPr bwMode="auto">
          <a:xfrm>
            <a:off x="726707" y="493933"/>
            <a:ext cx="4847630" cy="421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1C0B51-01BA-49FA-9B1E-12B5FD135BBA}"/>
              </a:ext>
            </a:extLst>
          </p:cNvPr>
          <p:cNvSpPr txBox="1"/>
          <p:nvPr/>
        </p:nvSpPr>
        <p:spPr>
          <a:xfrm>
            <a:off x="6541376" y="2249255"/>
            <a:ext cx="4422547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Way more complex than what we can cover here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You need network data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2E5F"/>
                </a:solidFill>
              </a:rPr>
              <a:t>Good place to start https://briatte.github.io/ggnet/</a:t>
            </a:r>
          </a:p>
        </p:txBody>
      </p:sp>
    </p:spTree>
    <p:extLst>
      <p:ext uri="{BB962C8B-B14F-4D97-AF65-F5344CB8AC3E}">
        <p14:creationId xmlns:p14="http://schemas.microsoft.com/office/powerpoint/2010/main" val="28761885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change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41C24D-4980-41E1-9E6D-2149E8B4D55E}"/>
              </a:ext>
            </a:extLst>
          </p:cNvPr>
          <p:cNvSpPr/>
          <p:nvPr/>
        </p:nvSpPr>
        <p:spPr>
          <a:xfrm>
            <a:off x="1346715" y="4423179"/>
            <a:ext cx="18565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Line graph</a:t>
            </a:r>
          </a:p>
        </p:txBody>
      </p:sp>
      <p:pic>
        <p:nvPicPr>
          <p:cNvPr id="10" name="Picture 2" descr="Creating plots in R using ggplot2 - part 1: line plots">
            <a:extLst>
              <a:ext uri="{FF2B5EF4-FFF2-40B4-BE49-F238E27FC236}">
                <a16:creationId xmlns:a16="http://schemas.microsoft.com/office/drawing/2014/main" id="{E5854937-3689-439E-85C7-D73E1DE376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03"/>
          <a:stretch/>
        </p:blipFill>
        <p:spPr bwMode="auto">
          <a:xfrm>
            <a:off x="692479" y="922387"/>
            <a:ext cx="3685309" cy="321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Five Python libraries that make data visualisation easy">
            <a:extLst>
              <a:ext uri="{FF2B5EF4-FFF2-40B4-BE49-F238E27FC236}">
                <a16:creationId xmlns:a16="http://schemas.microsoft.com/office/drawing/2014/main" id="{47075426-A929-4569-B585-266492393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02"/>
          <a:stretch/>
        </p:blipFill>
        <p:spPr bwMode="auto">
          <a:xfrm>
            <a:off x="6665663" y="970567"/>
            <a:ext cx="3885410" cy="311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C99514B-2217-46C8-B82F-D979B5E49F42}"/>
              </a:ext>
            </a:extLst>
          </p:cNvPr>
          <p:cNvSpPr/>
          <p:nvPr/>
        </p:nvSpPr>
        <p:spPr>
          <a:xfrm>
            <a:off x="7680281" y="4443032"/>
            <a:ext cx="2161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Stream graph</a:t>
            </a:r>
          </a:p>
        </p:txBody>
      </p:sp>
    </p:spTree>
    <p:extLst>
      <p:ext uri="{BB962C8B-B14F-4D97-AF65-F5344CB8AC3E}">
        <p14:creationId xmlns:p14="http://schemas.microsoft.com/office/powerpoint/2010/main" val="4894767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5889181" y="208939"/>
            <a:ext cx="647593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LINE gRAPH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8B219-27FC-44D2-95D9-4F76D9566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2098"/>
            <a:ext cx="7499525" cy="49847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641801-86B2-4C4B-B1A0-2D5E63C2CB40}"/>
              </a:ext>
            </a:extLst>
          </p:cNvPr>
          <p:cNvSpPr txBox="1"/>
          <p:nvPr/>
        </p:nvSpPr>
        <p:spPr>
          <a:xfrm>
            <a:off x="7499525" y="1581134"/>
            <a:ext cx="4476452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Useful when you need to plot the evolution of your variable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2E5F"/>
                </a:solidFill>
              </a:rPr>
              <a:t>Caveat: it needs to be use for something that has an evolution </a:t>
            </a:r>
            <a:endParaRPr lang="en-GB" sz="24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0432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858033" y="139642"/>
            <a:ext cx="647593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STREAM gRAPH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7DE49E-5A13-47BD-B8EF-C7694FDDE4B6}"/>
              </a:ext>
            </a:extLst>
          </p:cNvPr>
          <p:cNvSpPr txBox="1"/>
          <p:nvPr/>
        </p:nvSpPr>
        <p:spPr>
          <a:xfrm>
            <a:off x="754602" y="4168460"/>
            <a:ext cx="1005375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What you need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a numeric variable for the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X axis</a:t>
            </a: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. Usually it provides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time</a:t>
            </a: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a numeric variable for the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Y axis</a:t>
            </a: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: this is the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variable we are studying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a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categorical variable</a:t>
            </a:r>
            <a:r>
              <a:rPr lang="en-GB" sz="2000" b="0" i="0" dirty="0">
                <a:solidFill>
                  <a:srgbClr val="002E5F"/>
                </a:solidFill>
                <a:effectLst/>
                <a:latin typeface="Roboto Slab"/>
              </a:rPr>
              <a:t>: each group will be plotted as a </a:t>
            </a:r>
            <a:r>
              <a:rPr lang="en-GB" sz="2000" b="1" i="0" dirty="0">
                <a:solidFill>
                  <a:srgbClr val="002E5F"/>
                </a:solidFill>
                <a:effectLst/>
                <a:latin typeface="Roboto Slab"/>
              </a:rPr>
              <a:t>distinct shape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ABA35-81B7-4F2A-9FC3-9C46F4127F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8" t="4155" r="-808" b="40437"/>
          <a:stretch/>
        </p:blipFill>
        <p:spPr>
          <a:xfrm>
            <a:off x="1327454" y="1225193"/>
            <a:ext cx="8618054" cy="292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70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4"/>
          <p:cNvSpPr txBox="1"/>
          <p:nvPr/>
        </p:nvSpPr>
        <p:spPr>
          <a:xfrm>
            <a:off x="2281451" y="139317"/>
            <a:ext cx="762909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8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 and R Studio</a:t>
            </a:r>
            <a:endParaRPr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203" name="Google Shape;203;p14" descr="Download RStudio - RStudi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5414" y="1096595"/>
            <a:ext cx="1686144" cy="527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Start working with R">
            <a:extLst>
              <a:ext uri="{FF2B5EF4-FFF2-40B4-BE49-F238E27FC236}">
                <a16:creationId xmlns:a16="http://schemas.microsoft.com/office/drawing/2014/main" id="{BFCDAE8F-DAA3-446C-AC72-49211073D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73" y="2833696"/>
            <a:ext cx="4043556" cy="2874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: R Logo">
            <a:extLst>
              <a:ext uri="{FF2B5EF4-FFF2-40B4-BE49-F238E27FC236}">
                <a16:creationId xmlns:a16="http://schemas.microsoft.com/office/drawing/2014/main" id="{D821E65C-DC76-496C-8811-71689DE30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597" y="1126692"/>
            <a:ext cx="813707" cy="63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ief guide on running RStudio Server's web interface on Amazon ...">
            <a:extLst>
              <a:ext uri="{FF2B5EF4-FFF2-40B4-BE49-F238E27FC236}">
                <a16:creationId xmlns:a16="http://schemas.microsoft.com/office/drawing/2014/main" id="{215BD9C8-6BBC-486F-B682-0CF21B171F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" r="2532"/>
          <a:stretch/>
        </p:blipFill>
        <p:spPr bwMode="auto">
          <a:xfrm>
            <a:off x="6793254" y="2813758"/>
            <a:ext cx="4896236" cy="291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71EB5E-DCF9-4239-B65E-98F72C6784BB}"/>
              </a:ext>
            </a:extLst>
          </p:cNvPr>
          <p:cNvSpPr txBox="1"/>
          <p:nvPr/>
        </p:nvSpPr>
        <p:spPr>
          <a:xfrm flipH="1">
            <a:off x="198279" y="1822549"/>
            <a:ext cx="4178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rgbClr val="002E5F"/>
                </a:solidFill>
              </a:rPr>
              <a:t>R refers to both the </a:t>
            </a:r>
            <a:r>
              <a:rPr lang="it-IT" sz="2000" b="1" dirty="0">
                <a:solidFill>
                  <a:srgbClr val="002E5F"/>
                </a:solidFill>
              </a:rPr>
              <a:t>Programming Language  </a:t>
            </a:r>
            <a:r>
              <a:rPr lang="it-IT" sz="2000" dirty="0">
                <a:solidFill>
                  <a:srgbClr val="002E5F"/>
                </a:solidFill>
              </a:rPr>
              <a:t>and the </a:t>
            </a:r>
            <a:r>
              <a:rPr lang="it-IT" sz="2000" b="1" dirty="0">
                <a:solidFill>
                  <a:srgbClr val="002E5F"/>
                </a:solidFill>
              </a:rPr>
              <a:t>Software</a:t>
            </a:r>
            <a:r>
              <a:rPr lang="it-IT" sz="2000" dirty="0">
                <a:solidFill>
                  <a:srgbClr val="002E5F"/>
                </a:solidFill>
              </a:rPr>
              <a:t> that interprets the R scripts  </a:t>
            </a:r>
            <a:endParaRPr lang="en-GB" sz="2000" dirty="0">
              <a:solidFill>
                <a:srgbClr val="002E5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4717F7-DA86-4F83-A10E-DA86EB9CB3D8}"/>
              </a:ext>
            </a:extLst>
          </p:cNvPr>
          <p:cNvSpPr txBox="1"/>
          <p:nvPr/>
        </p:nvSpPr>
        <p:spPr>
          <a:xfrm flipH="1">
            <a:off x="6793254" y="1578482"/>
            <a:ext cx="5398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2E5F"/>
                </a:solidFill>
              </a:rPr>
              <a:t>RStudio is the most popular </a:t>
            </a:r>
            <a:r>
              <a:rPr lang="en-GB" sz="2000" b="1" dirty="0">
                <a:solidFill>
                  <a:srgbClr val="002E5F"/>
                </a:solidFill>
              </a:rPr>
              <a:t>IDE </a:t>
            </a:r>
            <a:r>
              <a:rPr lang="en-GB" sz="2000" dirty="0">
                <a:solidFill>
                  <a:srgbClr val="002E5F"/>
                </a:solidFill>
              </a:rPr>
              <a:t>(Integrated Development Environment) for R. </a:t>
            </a:r>
          </a:p>
          <a:p>
            <a:r>
              <a:rPr lang="en-GB" sz="2000" dirty="0">
                <a:solidFill>
                  <a:srgbClr val="002E5F"/>
                </a:solidFill>
              </a:rPr>
              <a:t>An IDE is a </a:t>
            </a:r>
            <a:r>
              <a:rPr lang="en-GB" sz="2000" b="1" dirty="0">
                <a:solidFill>
                  <a:srgbClr val="002E5F"/>
                </a:solidFill>
              </a:rPr>
              <a:t>piece of software </a:t>
            </a:r>
            <a:r>
              <a:rPr lang="en-GB" sz="2000" dirty="0">
                <a:solidFill>
                  <a:srgbClr val="002E5F"/>
                </a:solidFill>
              </a:rPr>
              <a:t>that provides tools to make programming easier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EA6E3B-2FE3-4485-8731-0A33C9DF3EB4}"/>
              </a:ext>
            </a:extLst>
          </p:cNvPr>
          <p:cNvSpPr txBox="1"/>
          <p:nvPr/>
        </p:nvSpPr>
        <p:spPr>
          <a:xfrm flipH="1">
            <a:off x="4579086" y="2275879"/>
            <a:ext cx="1956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Language</a:t>
            </a:r>
            <a:endParaRPr lang="en-GB" sz="2800" b="1" dirty="0">
              <a:solidFill>
                <a:srgbClr val="002E5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6BE922-F558-4570-A31B-F044FBE6E03E}"/>
              </a:ext>
            </a:extLst>
          </p:cNvPr>
          <p:cNvSpPr txBox="1"/>
          <p:nvPr/>
        </p:nvSpPr>
        <p:spPr>
          <a:xfrm flipH="1">
            <a:off x="4657690" y="3369540"/>
            <a:ext cx="1760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2E5F"/>
                </a:solidFill>
              </a:rPr>
              <a:t>Interface</a:t>
            </a:r>
            <a:endParaRPr lang="en-GB" sz="2800" b="1" dirty="0">
              <a:solidFill>
                <a:srgbClr val="002E5F"/>
              </a:solidFill>
            </a:endParaRP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86D17587-BE4A-4A4C-A1DB-F082620EFCBA}"/>
              </a:ext>
            </a:extLst>
          </p:cNvPr>
          <p:cNvSpPr/>
          <p:nvPr/>
        </p:nvSpPr>
        <p:spPr>
          <a:xfrm rot="16200000">
            <a:off x="4732224" y="1380474"/>
            <a:ext cx="745724" cy="113190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F69516DD-80EA-477C-A981-FA771FE61657}"/>
              </a:ext>
            </a:extLst>
          </p:cNvPr>
          <p:cNvSpPr/>
          <p:nvPr/>
        </p:nvSpPr>
        <p:spPr>
          <a:xfrm rot="5400000">
            <a:off x="5711726" y="3839160"/>
            <a:ext cx="745724" cy="113190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BDD-655E-46F9-878F-D0E04DDFCC0D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196FC93-67FD-4D9F-95B4-D5DB4C5FADB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CA36CDC-703E-4077-9047-32F408202DAA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Other Graphs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2050" name="Picture 2" descr="The trouble with graphs | Cambridge Mathematics">
            <a:extLst>
              <a:ext uri="{FF2B5EF4-FFF2-40B4-BE49-F238E27FC236}">
                <a16:creationId xmlns:a16="http://schemas.microsoft.com/office/drawing/2014/main" id="{71CCC29D-EC7F-4F67-A169-1568FEBAC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746" y="1508669"/>
            <a:ext cx="6953250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316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7711083" y="339789"/>
            <a:ext cx="4606667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2D density Plots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2400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04FA9E-505A-4367-89F4-32BA88E8C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00" y="320815"/>
            <a:ext cx="7800000" cy="53142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C27658-8348-425C-BC67-40C3FC4C529B}"/>
              </a:ext>
            </a:extLst>
          </p:cNvPr>
          <p:cNvSpPr txBox="1"/>
          <p:nvPr/>
        </p:nvSpPr>
        <p:spPr>
          <a:xfrm>
            <a:off x="7903447" y="2100378"/>
            <a:ext cx="211097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/>
              <a:t>geom_density_2d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E320C5-3098-4073-B9D8-37D91ACE726B}"/>
              </a:ext>
            </a:extLst>
          </p:cNvPr>
          <p:cNvSpPr txBox="1"/>
          <p:nvPr/>
        </p:nvSpPr>
        <p:spPr>
          <a:xfrm>
            <a:off x="8229599" y="2726689"/>
            <a:ext cx="5157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ggplot</a:t>
            </a:r>
            <a:r>
              <a:rPr lang="it-IT" sz="2000" dirty="0"/>
              <a:t>(college, aes(x=sat_avg, y=admission_rate, color=region)) + </a:t>
            </a:r>
            <a:r>
              <a:rPr lang="it-IT" sz="2000" b="1" dirty="0"/>
              <a:t>geom_point</a:t>
            </a:r>
            <a:r>
              <a:rPr lang="it-IT" sz="2000" dirty="0"/>
              <a:t>(alpha=0.5)+theme_bw()+facet_wrap(~region)+ </a:t>
            </a:r>
            <a:r>
              <a:rPr lang="it-IT" sz="2000" b="1" dirty="0"/>
              <a:t>geom_density_2d</a:t>
            </a:r>
            <a:r>
              <a:rPr lang="it-IT" sz="20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7512338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7896333" y="201586"/>
            <a:ext cx="42956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Bubble Graph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37837B-CC68-46DA-B831-DB5AB21C5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7166"/>
            <a:ext cx="7934646" cy="54060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BBC33B-5CBA-42F6-82CD-BA73AC423A83}"/>
              </a:ext>
            </a:extLst>
          </p:cNvPr>
          <p:cNvSpPr txBox="1"/>
          <p:nvPr/>
        </p:nvSpPr>
        <p:spPr>
          <a:xfrm>
            <a:off x="7934646" y="2611974"/>
            <a:ext cx="41426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E5F"/>
                </a:solidFill>
              </a:rPr>
              <a:t>ggplot</a:t>
            </a:r>
            <a:r>
              <a:rPr lang="en-US" sz="2400" dirty="0">
                <a:solidFill>
                  <a:srgbClr val="002E5F"/>
                </a:solidFill>
              </a:rPr>
              <a:t>(college, </a:t>
            </a:r>
            <a:r>
              <a:rPr lang="en-US" sz="2400" dirty="0" err="1">
                <a:solidFill>
                  <a:srgbClr val="002E5F"/>
                </a:solidFill>
              </a:rPr>
              <a:t>aes</a:t>
            </a:r>
            <a:r>
              <a:rPr lang="en-US" sz="2400" dirty="0">
                <a:solidFill>
                  <a:srgbClr val="002E5F"/>
                </a:solidFill>
              </a:rPr>
              <a:t>(x=region, y=control, color=region))+ </a:t>
            </a:r>
            <a:r>
              <a:rPr lang="en-US" sz="2400" b="1" dirty="0" err="1">
                <a:solidFill>
                  <a:srgbClr val="002E5F"/>
                </a:solidFill>
              </a:rPr>
              <a:t>geom_count</a:t>
            </a:r>
            <a:r>
              <a:rPr lang="en-US" sz="2400" dirty="0">
                <a:solidFill>
                  <a:srgbClr val="002E5F"/>
                </a:solidFill>
              </a:rPr>
              <a:t>() +</a:t>
            </a:r>
            <a:r>
              <a:rPr lang="en-US" sz="2400" dirty="0" err="1">
                <a:solidFill>
                  <a:srgbClr val="002E5F"/>
                </a:solidFill>
              </a:rPr>
              <a:t>theme_bw</a:t>
            </a:r>
            <a:r>
              <a:rPr lang="en-US" sz="2400" dirty="0">
                <a:solidFill>
                  <a:srgbClr val="002E5F"/>
                </a:solidFill>
              </a:rPr>
              <a:t>()+</a:t>
            </a:r>
            <a:r>
              <a:rPr lang="en-US" sz="2400" dirty="0" err="1">
                <a:solidFill>
                  <a:srgbClr val="002E5F"/>
                </a:solidFill>
              </a:rPr>
              <a:t>facet_wrap</a:t>
            </a:r>
            <a:r>
              <a:rPr lang="en-US" sz="2400" dirty="0">
                <a:solidFill>
                  <a:srgbClr val="002E5F"/>
                </a:solidFill>
              </a:rPr>
              <a:t>(~region)</a:t>
            </a:r>
            <a:endParaRPr lang="it-IT" sz="24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7499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ustomize Images, Stock Photos &amp; Vectors | Shutterstock">
            <a:extLst>
              <a:ext uri="{FF2B5EF4-FFF2-40B4-BE49-F238E27FC236}">
                <a16:creationId xmlns:a16="http://schemas.microsoft.com/office/drawing/2014/main" id="{EFE6BFDB-62A3-48C7-BE4F-C36C59A60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041" y="786355"/>
            <a:ext cx="7625918" cy="5285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Custumize your Graphs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5377727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ORDER THE RESULTS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3E7CA-ED9C-4DE1-82BD-6F3CBC7D8B60}"/>
              </a:ext>
            </a:extLst>
          </p:cNvPr>
          <p:cNvSpPr txBox="1"/>
          <p:nvPr/>
        </p:nvSpPr>
        <p:spPr>
          <a:xfrm>
            <a:off x="21627" y="1666245"/>
            <a:ext cx="4558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On the fly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8D3AED-D63F-478D-8784-46AADBBE4C1F}"/>
              </a:ext>
            </a:extLst>
          </p:cNvPr>
          <p:cNvSpPr txBox="1"/>
          <p:nvPr/>
        </p:nvSpPr>
        <p:spPr>
          <a:xfrm>
            <a:off x="2039743" y="4923350"/>
            <a:ext cx="3631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rgbClr val="002E5F"/>
                </a:solidFill>
              </a:rPr>
              <a:t>In the order you want them visualised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78023E-AF4A-44A1-AE4B-C4FEC61E6949}"/>
              </a:ext>
            </a:extLst>
          </p:cNvPr>
          <p:cNvSpPr/>
          <p:nvPr/>
        </p:nvSpPr>
        <p:spPr>
          <a:xfrm>
            <a:off x="112740" y="2120741"/>
            <a:ext cx="6964013" cy="169706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Add to the plot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+ </a:t>
            </a:r>
            <a:r>
              <a:rPr lang="en-US" sz="2400" b="1" dirty="0">
                <a:solidFill>
                  <a:srgbClr val="002E5F"/>
                </a:solidFill>
              </a:rPr>
              <a:t>scale_x_discrete</a:t>
            </a:r>
            <a:r>
              <a:rPr lang="en-US" sz="2400" dirty="0">
                <a:solidFill>
                  <a:srgbClr val="002E5F"/>
                </a:solidFill>
              </a:rPr>
              <a:t>(limits=c("Romance", "Short Stories", "Noir"))</a:t>
            </a:r>
            <a:endParaRPr lang="it-IT" sz="2400" dirty="0">
              <a:solidFill>
                <a:srgbClr val="002E5F"/>
              </a:solidFill>
            </a:endParaRPr>
          </a:p>
        </p:txBody>
      </p:sp>
      <p:pic>
        <p:nvPicPr>
          <p:cNvPr id="12" name="Picture 2" descr="Mr. BIRT » 6: Sort the Data">
            <a:extLst>
              <a:ext uri="{FF2B5EF4-FFF2-40B4-BE49-F238E27FC236}">
                <a16:creationId xmlns:a16="http://schemas.microsoft.com/office/drawing/2014/main" id="{01816F05-8DD1-4EBD-BB9F-E2264E46D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069" y="1540815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94FDE80-CCB0-40C8-B814-51CCAA40896A}"/>
              </a:ext>
            </a:extLst>
          </p:cNvPr>
          <p:cNvSpPr/>
          <p:nvPr/>
        </p:nvSpPr>
        <p:spPr>
          <a:xfrm>
            <a:off x="7133069" y="5112027"/>
            <a:ext cx="4762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From</a:t>
            </a:r>
            <a:r>
              <a:rPr lang="en-GB" sz="1200" dirty="0">
                <a:hlinkClick r:id="rId5"/>
              </a:rPr>
              <a:t> https://blogjunkie.net/2016/01/fastmail-rules-newsletters-contact-groups/data-sorting-lego/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7224645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6E428B-549C-4FF5-9983-452469DAD18D}"/>
              </a:ext>
            </a:extLst>
          </p:cNvPr>
          <p:cNvSpPr/>
          <p:nvPr/>
        </p:nvSpPr>
        <p:spPr>
          <a:xfrm>
            <a:off x="182896" y="1497308"/>
            <a:ext cx="7136292" cy="446705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numCol="2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i="1" dirty="0">
                <a:solidFill>
                  <a:srgbClr val="002E5F"/>
                </a:solidFill>
              </a:rPr>
              <a:t>Make sure the variable is set as factor</a:t>
            </a:r>
            <a:r>
              <a:rPr lang="en-US" sz="2400" dirty="0">
                <a:solidFill>
                  <a:srgbClr val="002E5F"/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newBooks &lt;- BooksR %&gt;% </a:t>
            </a:r>
            <a:r>
              <a:rPr lang="en-US" sz="2400" b="1" dirty="0">
                <a:solidFill>
                  <a:srgbClr val="002E5F"/>
                </a:solidFill>
              </a:rPr>
              <a:t>mutate(Type = as.factor(Type))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newBooks %&gt;%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 pull(Type) %&gt;%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 levels()</a:t>
            </a:r>
          </a:p>
          <a:p>
            <a:pPr>
              <a:lnSpc>
                <a:spcPct val="150000"/>
              </a:lnSpc>
            </a:pPr>
            <a:r>
              <a:rPr lang="en-US" sz="2400" i="1" dirty="0">
                <a:solidFill>
                  <a:srgbClr val="002E5F"/>
                </a:solidFill>
              </a:rPr>
              <a:t>Define the new order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newBooks$Type &lt;- factor(newBooks$Type, </a:t>
            </a:r>
            <a:r>
              <a:rPr lang="en-US" sz="2400" b="1" dirty="0">
                <a:solidFill>
                  <a:srgbClr val="002E5F"/>
                </a:solidFill>
              </a:rPr>
              <a:t>levels(newBooks$Type)[c(2,3,1)])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773A9C-2084-4F09-A202-91AB5DB857F2}"/>
              </a:ext>
            </a:extLst>
          </p:cNvPr>
          <p:cNvSpPr txBox="1"/>
          <p:nvPr/>
        </p:nvSpPr>
        <p:spPr>
          <a:xfrm>
            <a:off x="70252" y="981252"/>
            <a:ext cx="4558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2E5F"/>
                </a:solidFill>
              </a:rPr>
              <a:t>Change the dataset 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3E248FF-CE48-4C6F-8481-9FB33DE076FF}"/>
              </a:ext>
            </a:extLst>
          </p:cNvPr>
          <p:cNvSpPr/>
          <p:nvPr/>
        </p:nvSpPr>
        <p:spPr>
          <a:xfrm rot="2263193">
            <a:off x="7031792" y="3898885"/>
            <a:ext cx="989876" cy="436492"/>
          </a:xfrm>
          <a:prstGeom prst="rightArrow">
            <a:avLst/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E5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C14108-C5E2-4BE2-9024-7C9F35968C0B}"/>
              </a:ext>
            </a:extLst>
          </p:cNvPr>
          <p:cNvSpPr txBox="1"/>
          <p:nvPr/>
        </p:nvSpPr>
        <p:spPr>
          <a:xfrm>
            <a:off x="7743449" y="4592570"/>
            <a:ext cx="2988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rgbClr val="002E5F"/>
                </a:solidFill>
              </a:rPr>
              <a:t>In the order you want them visualised</a:t>
            </a:r>
          </a:p>
        </p:txBody>
      </p:sp>
      <p:pic>
        <p:nvPicPr>
          <p:cNvPr id="13" name="Picture 2" descr="Mr. BIRT » 6: Sort the Data">
            <a:extLst>
              <a:ext uri="{FF2B5EF4-FFF2-40B4-BE49-F238E27FC236}">
                <a16:creationId xmlns:a16="http://schemas.microsoft.com/office/drawing/2014/main" id="{1363D8DA-5F35-44DD-85DF-15D9CB2D0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755" y="1371863"/>
            <a:ext cx="3836884" cy="287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19C79EC-F1E9-43F5-B2E7-5FCF39BD7AF6}"/>
              </a:ext>
            </a:extLst>
          </p:cNvPr>
          <p:cNvSpPr/>
          <p:nvPr/>
        </p:nvSpPr>
        <p:spPr>
          <a:xfrm>
            <a:off x="8175954" y="926861"/>
            <a:ext cx="37126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From</a:t>
            </a:r>
            <a:r>
              <a:rPr lang="en-GB" sz="1200" dirty="0">
                <a:hlinkClick r:id="rId5"/>
              </a:rPr>
              <a:t> https://blogjunkie.net/2016/01/fastmail-rules-newsletters-contact-groups/data-sorting-lego/</a:t>
            </a:r>
            <a:endParaRPr lang="en-GB" sz="1200" dirty="0"/>
          </a:p>
        </p:txBody>
      </p:sp>
      <p:sp>
        <p:nvSpPr>
          <p:cNvPr id="15" name="Google Shape;210;p15">
            <a:extLst>
              <a:ext uri="{FF2B5EF4-FFF2-40B4-BE49-F238E27FC236}">
                <a16:creationId xmlns:a16="http://schemas.microsoft.com/office/drawing/2014/main" id="{AB965CCD-D66E-41F8-8EBA-2F9111E267C2}"/>
              </a:ext>
            </a:extLst>
          </p:cNvPr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cs typeface="Calibri"/>
                <a:sym typeface="Calibri"/>
              </a:rPr>
              <a:t>ORDER THE RESULTS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91889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5210625" y="345545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colour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264EA3-1907-4A90-AED9-18B9A67C832A}"/>
              </a:ext>
            </a:extLst>
          </p:cNvPr>
          <p:cNvSpPr txBox="1"/>
          <p:nvPr/>
        </p:nvSpPr>
        <p:spPr>
          <a:xfrm>
            <a:off x="7322388" y="1605342"/>
            <a:ext cx="2657734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3200" b="1" dirty="0">
                <a:solidFill>
                  <a:srgbClr val="002E5F"/>
                </a:solidFill>
              </a:rPr>
              <a:t>Color brewer Palettes</a:t>
            </a:r>
          </a:p>
        </p:txBody>
      </p:sp>
      <p:pic>
        <p:nvPicPr>
          <p:cNvPr id="10" name="Picture 2" descr="RColorBrewer palettes">
            <a:extLst>
              <a:ext uri="{FF2B5EF4-FFF2-40B4-BE49-F238E27FC236}">
                <a16:creationId xmlns:a16="http://schemas.microsoft.com/office/drawing/2014/main" id="{F2EA831F-3DC9-4944-B7AA-3DC85694F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" y="32779"/>
            <a:ext cx="5195887" cy="6507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5100A4C-6567-4B3D-868A-3895173D353F}"/>
              </a:ext>
            </a:extLst>
          </p:cNvPr>
          <p:cNvSpPr/>
          <p:nvPr/>
        </p:nvSpPr>
        <p:spPr>
          <a:xfrm>
            <a:off x="6791417" y="3812881"/>
            <a:ext cx="45187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https://www.datanovia.com/en/blog/top-r-color-palettes-to-know-for-great-data-visualization/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613740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C7DC49-2285-45A2-A535-99AA75EB1F8B}"/>
              </a:ext>
            </a:extLst>
          </p:cNvPr>
          <p:cNvSpPr txBox="1"/>
          <p:nvPr/>
        </p:nvSpPr>
        <p:spPr>
          <a:xfrm>
            <a:off x="6599035" y="2010129"/>
            <a:ext cx="3726517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3200" b="1" dirty="0">
                <a:solidFill>
                  <a:srgbClr val="002E5F"/>
                </a:solidFill>
              </a:rPr>
              <a:t>Wesander Palettes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A0BF0D2-C740-42E6-8E95-2B6938CB6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992781" cy="6721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18F0987-B8BA-4982-869E-711401B58AB9}"/>
              </a:ext>
            </a:extLst>
          </p:cNvPr>
          <p:cNvSpPr/>
          <p:nvPr/>
        </p:nvSpPr>
        <p:spPr>
          <a:xfrm>
            <a:off x="6599035" y="3224728"/>
            <a:ext cx="434688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https://www.datanovia.com/en/blog/top-r-color-palettes-to-know-for-great-data-visualization/</a:t>
            </a:r>
            <a:endParaRPr lang="en-GB" sz="2400" dirty="0"/>
          </a:p>
        </p:txBody>
      </p:sp>
      <p:sp>
        <p:nvSpPr>
          <p:cNvPr id="12" name="Google Shape;210;p15">
            <a:extLst>
              <a:ext uri="{FF2B5EF4-FFF2-40B4-BE49-F238E27FC236}">
                <a16:creationId xmlns:a16="http://schemas.microsoft.com/office/drawing/2014/main" id="{77473549-EC47-49EA-95EE-8A8D8C98EA01}"/>
              </a:ext>
            </a:extLst>
          </p:cNvPr>
          <p:cNvSpPr txBox="1"/>
          <p:nvPr/>
        </p:nvSpPr>
        <p:spPr>
          <a:xfrm>
            <a:off x="5210625" y="345545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colour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1726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19195" y="80316"/>
            <a:ext cx="1183668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Colour- gray palette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F250CE-9191-4E03-91E7-AF444AC32661}"/>
              </a:ext>
            </a:extLst>
          </p:cNvPr>
          <p:cNvSpPr txBox="1"/>
          <p:nvPr/>
        </p:nvSpPr>
        <p:spPr>
          <a:xfrm>
            <a:off x="7502344" y="996205"/>
            <a:ext cx="4138870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dirty="0">
                <a:solidFill>
                  <a:srgbClr val="002E5F"/>
                </a:solidFill>
              </a:rPr>
              <a:t>You can plot everything in a </a:t>
            </a:r>
            <a:r>
              <a:rPr lang="it-IT" sz="2400" b="1" dirty="0">
                <a:solidFill>
                  <a:srgbClr val="002E5F"/>
                </a:solidFill>
              </a:rPr>
              <a:t>gray scale </a:t>
            </a:r>
            <a:r>
              <a:rPr lang="it-IT" sz="2400" dirty="0">
                <a:solidFill>
                  <a:srgbClr val="002E5F"/>
                </a:solidFill>
              </a:rPr>
              <a:t>by using </a:t>
            </a:r>
            <a:endParaRPr lang="it-IT" sz="2400" b="1" dirty="0">
              <a:solidFill>
                <a:srgbClr val="002E5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+ </a:t>
            </a:r>
            <a:r>
              <a:rPr lang="en-US" sz="2400" b="1" dirty="0" err="1">
                <a:solidFill>
                  <a:srgbClr val="002E5F"/>
                </a:solidFill>
              </a:rPr>
              <a:t>scale_color_grey</a:t>
            </a:r>
            <a:r>
              <a:rPr lang="en-US" sz="2400" dirty="0">
                <a:solidFill>
                  <a:srgbClr val="002E5F"/>
                </a:solidFill>
              </a:rPr>
              <a:t>(start = 0.6, end = 0.1) 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002E5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E5F"/>
                </a:solidFill>
              </a:rPr>
              <a:t>Start</a:t>
            </a:r>
            <a:r>
              <a:rPr lang="en-US" sz="2400" dirty="0">
                <a:solidFill>
                  <a:srgbClr val="002E5F"/>
                </a:solidFill>
              </a:rPr>
              <a:t>: the lighter value 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E5F"/>
                </a:solidFill>
              </a:rPr>
              <a:t>End</a:t>
            </a:r>
            <a:r>
              <a:rPr lang="en-US" sz="2400" dirty="0">
                <a:solidFill>
                  <a:srgbClr val="002E5F"/>
                </a:solidFill>
              </a:rPr>
              <a:t>: the darker color </a:t>
            </a:r>
          </a:p>
          <a:p>
            <a:pPr>
              <a:lnSpc>
                <a:spcPct val="150000"/>
              </a:lnSpc>
            </a:pPr>
            <a:endParaRPr lang="it-IT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62C488-978E-419A-AF7D-A4A3A7E83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195" y="996205"/>
            <a:ext cx="6666221" cy="45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3996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683581" y="80316"/>
            <a:ext cx="1094012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Colour- manually change colours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3B1B0F-2CC2-4314-B99F-6028D08675D3}"/>
              </a:ext>
            </a:extLst>
          </p:cNvPr>
          <p:cNvSpPr txBox="1"/>
          <p:nvPr/>
        </p:nvSpPr>
        <p:spPr>
          <a:xfrm>
            <a:off x="6542150" y="1297087"/>
            <a:ext cx="5338762" cy="4494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You can use either the hex values (</a:t>
            </a:r>
            <a:r>
              <a:rPr lang="it-IT" sz="2400" dirty="0">
                <a:solidFill>
                  <a:srgbClr val="002E5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https://www.hexcolortool.com/</a:t>
            </a:r>
            <a:r>
              <a:rPr lang="it-IT" sz="2400" dirty="0">
                <a:solidFill>
                  <a:srgbClr val="002E5F"/>
                </a:solidFill>
              </a:rPr>
              <a:t>) </a:t>
            </a:r>
          </a:p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or the colours names recognised by ggplot (</a:t>
            </a:r>
            <a:r>
              <a:rPr lang="it-IT" sz="2400" dirty="0">
                <a:solidFill>
                  <a:srgbClr val="002E5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http://sape.inf.usi.ch/quick-reference/ggplot2/colour</a:t>
            </a:r>
            <a:r>
              <a:rPr lang="it-IT" sz="2400" dirty="0">
                <a:solidFill>
                  <a:srgbClr val="002E5F"/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endParaRPr lang="it-IT" sz="2400" dirty="0">
              <a:solidFill>
                <a:srgbClr val="002E5F"/>
              </a:solidFill>
            </a:endParaRPr>
          </a:p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You need to select a n number of colors corresponding to the number of different colours you need within a concatenate function (c)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B21AE2-1FD6-4C0D-AA84-946E70A65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294" y="1398358"/>
            <a:ext cx="5668053" cy="38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42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055712" y="226550"/>
            <a:ext cx="7629098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Why not use Excel for Graphs</a:t>
            </a:r>
            <a:endParaRPr sz="14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211" name="Google Shape;211;p15"/>
          <p:cNvSpPr/>
          <p:nvPr/>
        </p:nvSpPr>
        <p:spPr>
          <a:xfrm>
            <a:off x="157934" y="1637733"/>
            <a:ext cx="5330330" cy="489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it-IT" sz="2400" b="1" i="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Impossible to trace back </a:t>
            </a:r>
            <a:r>
              <a:rPr lang="it-IT" sz="2400" b="0" i="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your steps</a:t>
            </a:r>
            <a:endParaRPr dirty="0">
              <a:solidFill>
                <a:srgbClr val="002E5F"/>
              </a:solidFill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it-IT" sz="24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Need to </a:t>
            </a:r>
            <a:r>
              <a:rPr lang="it-IT" sz="2400" b="1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redo every-step </a:t>
            </a:r>
            <a:r>
              <a:rPr lang="it-IT" sz="24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for every analysis (time consuming)</a:t>
            </a:r>
            <a:endParaRPr dirty="0">
              <a:solidFill>
                <a:srgbClr val="002E5F"/>
              </a:solidFill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it-IT" sz="2400" b="0" i="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If you need to get back and </a:t>
            </a:r>
            <a:r>
              <a:rPr lang="it-IT" sz="2400" b="1" i="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modify one passage</a:t>
            </a:r>
            <a:r>
              <a:rPr lang="it-IT" sz="2400" b="0" i="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 everything needs to be re done</a:t>
            </a:r>
            <a:endParaRPr dirty="0">
              <a:solidFill>
                <a:srgbClr val="002E5F"/>
              </a:solidFill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it-IT" sz="2400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Mostly </a:t>
            </a:r>
            <a:r>
              <a:rPr lang="it-IT" sz="2400" b="1" dirty="0">
                <a:solidFill>
                  <a:srgbClr val="002E5F"/>
                </a:solidFill>
                <a:latin typeface="Calibri"/>
                <a:ea typeface="Calibri"/>
                <a:cs typeface="Calibri"/>
                <a:sym typeface="Calibri"/>
              </a:rPr>
              <a:t>this is not what is meant to do </a:t>
            </a:r>
            <a:endParaRPr dirty="0">
              <a:solidFill>
                <a:srgbClr val="002E5F"/>
              </a:solidFill>
            </a:endParaRPr>
          </a:p>
          <a:p>
            <a:pPr marL="457200" marR="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 b="0" i="0" dirty="0">
              <a:solidFill>
                <a:srgbClr val="002E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94796" y="1830818"/>
            <a:ext cx="6332737" cy="362534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Colour- continuous colours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A271A2-A368-48EB-9EA2-FE88CD819181}"/>
              </a:ext>
            </a:extLst>
          </p:cNvPr>
          <p:cNvSpPr txBox="1"/>
          <p:nvPr/>
        </p:nvSpPr>
        <p:spPr>
          <a:xfrm>
            <a:off x="6413585" y="1430975"/>
            <a:ext cx="5338762" cy="3165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When instead of a series of values you need a continous palette like for scatterplots you can use:</a:t>
            </a:r>
          </a:p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+</a:t>
            </a:r>
            <a:r>
              <a:rPr lang="it-IT" sz="2400" b="1" dirty="0">
                <a:solidFill>
                  <a:srgbClr val="002E5F"/>
                </a:solidFill>
              </a:rPr>
              <a:t>scale_color_gradientn</a:t>
            </a:r>
            <a:r>
              <a:rPr lang="it-IT" sz="2400" dirty="0">
                <a:solidFill>
                  <a:srgbClr val="002E5F"/>
                </a:solidFill>
              </a:rPr>
              <a:t>(colours = rainbow(7))</a:t>
            </a:r>
          </a:p>
          <a:p>
            <a:pPr>
              <a:lnSpc>
                <a:spcPct val="120000"/>
              </a:lnSpc>
            </a:pPr>
            <a:r>
              <a:rPr lang="it-IT" sz="2400" dirty="0">
                <a:solidFill>
                  <a:srgbClr val="002E5F"/>
                </a:solidFill>
              </a:rPr>
              <a:t>7: is the number of colours the system will use and rainbow is the palette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929D61-E566-4AC9-8EE3-3C17C2055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44" y="1333492"/>
            <a:ext cx="5404427" cy="443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4457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Remove null values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975A3C-CFF7-4813-9315-675D5A0850D0}"/>
              </a:ext>
            </a:extLst>
          </p:cNvPr>
          <p:cNvSpPr/>
          <p:nvPr/>
        </p:nvSpPr>
        <p:spPr>
          <a:xfrm>
            <a:off x="169177" y="2405877"/>
            <a:ext cx="6279872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2200" dirty="0">
              <a:solidFill>
                <a:srgbClr val="002E5F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E5F"/>
                </a:solidFill>
              </a:rPr>
              <a:t>Eliminate </a:t>
            </a:r>
            <a:r>
              <a:rPr lang="en-US" sz="2200" b="1" dirty="0">
                <a:solidFill>
                  <a:srgbClr val="002E5F"/>
                </a:solidFill>
              </a:rPr>
              <a:t>all rows </a:t>
            </a:r>
            <a:r>
              <a:rPr lang="en-US" sz="2200" dirty="0">
                <a:solidFill>
                  <a:srgbClr val="002E5F"/>
                </a:solidFill>
              </a:rPr>
              <a:t>that has a null value for any of the variable: 1 Step analysis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E5F"/>
                </a:solidFill>
              </a:rPr>
              <a:t>Eliminate </a:t>
            </a:r>
            <a:r>
              <a:rPr lang="en-US" sz="2200" b="1" dirty="0">
                <a:solidFill>
                  <a:srgbClr val="002E5F"/>
                </a:solidFill>
              </a:rPr>
              <a:t>rows based on the single analysis performed</a:t>
            </a:r>
            <a:r>
              <a:rPr lang="en-US" sz="2200" dirty="0">
                <a:solidFill>
                  <a:srgbClr val="002E5F"/>
                </a:solidFill>
              </a:rPr>
              <a:t>: Doesn’t eliminate what is not needed but need more attention on number observations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2E5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B2047-AFA4-4F1F-9BA5-F8C006DE29A7}"/>
              </a:ext>
            </a:extLst>
          </p:cNvPr>
          <p:cNvSpPr/>
          <p:nvPr/>
        </p:nvSpPr>
        <p:spPr>
          <a:xfrm>
            <a:off x="314949" y="1069483"/>
            <a:ext cx="11420060" cy="169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In order to perform any type of analysis on your sample you need to eliminate the Null values.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Two approaches possible</a:t>
            </a:r>
          </a:p>
        </p:txBody>
      </p:sp>
      <p:pic>
        <p:nvPicPr>
          <p:cNvPr id="13" name="Picture 2" descr="Null values Null values everywhere - X, X Everywhere | Meme Generator">
            <a:extLst>
              <a:ext uri="{FF2B5EF4-FFF2-40B4-BE49-F238E27FC236}">
                <a16:creationId xmlns:a16="http://schemas.microsoft.com/office/drawing/2014/main" id="{A91991A6-E556-4465-867B-223A59E14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049" y="2317130"/>
            <a:ext cx="5400068" cy="300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6413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176F43-EFEC-434A-BA8B-2CB7CB0DFF53}"/>
              </a:ext>
            </a:extLst>
          </p:cNvPr>
          <p:cNvSpPr/>
          <p:nvPr/>
        </p:nvSpPr>
        <p:spPr>
          <a:xfrm>
            <a:off x="658239" y="1981672"/>
            <a:ext cx="5386879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Add</a:t>
            </a:r>
          </a:p>
          <a:p>
            <a:r>
              <a:rPr lang="fr-FR" sz="2400" dirty="0">
                <a:solidFill>
                  <a:srgbClr val="002E5F"/>
                </a:solidFill>
              </a:rPr>
              <a:t>+</a:t>
            </a:r>
            <a:r>
              <a:rPr lang="fr-FR" sz="2400" b="1" dirty="0">
                <a:solidFill>
                  <a:srgbClr val="002E5F"/>
                </a:solidFill>
              </a:rPr>
              <a:t>expand_limits</a:t>
            </a:r>
            <a:r>
              <a:rPr lang="fr-FR" sz="2400" dirty="0">
                <a:solidFill>
                  <a:srgbClr val="002E5F"/>
                </a:solidFill>
              </a:rPr>
              <a:t>(x=c(0,10), y=c(0, 3))</a:t>
            </a:r>
            <a:endParaRPr lang="en-US" sz="2400" dirty="0">
              <a:solidFill>
                <a:srgbClr val="002E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0653FA-2DE8-48AF-B2ED-39CED98F9A5B}"/>
              </a:ext>
            </a:extLst>
          </p:cNvPr>
          <p:cNvSpPr/>
          <p:nvPr/>
        </p:nvSpPr>
        <p:spPr>
          <a:xfrm>
            <a:off x="607356" y="819501"/>
            <a:ext cx="1142006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E5F"/>
                </a:solidFill>
              </a:rPr>
              <a:t>Define limit axis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7772EC-25B9-471D-91F5-551F4CF54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98877"/>
            <a:ext cx="6096000" cy="48593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D36863-1F68-44AB-BA46-C60AC71F032F}"/>
              </a:ext>
            </a:extLst>
          </p:cNvPr>
          <p:cNvSpPr txBox="1"/>
          <p:nvPr/>
        </p:nvSpPr>
        <p:spPr>
          <a:xfrm>
            <a:off x="2277422" y="3912593"/>
            <a:ext cx="3021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2E5F"/>
                </a:solidFill>
              </a:rPr>
              <a:t>Min and Max values</a:t>
            </a:r>
          </a:p>
        </p:txBody>
      </p:sp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Change Scale Axis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28885CC-56D6-435F-BDE8-DB5778BFA49E}"/>
              </a:ext>
            </a:extLst>
          </p:cNvPr>
          <p:cNvSpPr/>
          <p:nvPr/>
        </p:nvSpPr>
        <p:spPr>
          <a:xfrm rot="5400000">
            <a:off x="3179020" y="3306297"/>
            <a:ext cx="781808" cy="436492"/>
          </a:xfrm>
          <a:prstGeom prst="rightArrow">
            <a:avLst/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89505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795551A-1399-407D-A812-6325C00E425C}"/>
              </a:ext>
            </a:extLst>
          </p:cNvPr>
          <p:cNvSpPr/>
          <p:nvPr/>
        </p:nvSpPr>
        <p:spPr>
          <a:xfrm>
            <a:off x="534508" y="2060552"/>
            <a:ext cx="5386879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Add</a:t>
            </a:r>
          </a:p>
          <a:p>
            <a:r>
              <a:rPr lang="fr-FR" sz="2400" dirty="0">
                <a:solidFill>
                  <a:srgbClr val="002E5F"/>
                </a:solidFill>
              </a:rPr>
              <a:t>+ </a:t>
            </a:r>
            <a:r>
              <a:rPr lang="fr-FR" sz="2400" b="1" dirty="0">
                <a:solidFill>
                  <a:srgbClr val="002E5F"/>
                </a:solidFill>
              </a:rPr>
              <a:t>coord_trans</a:t>
            </a:r>
            <a:r>
              <a:rPr lang="fr-FR" sz="2400" dirty="0">
                <a:solidFill>
                  <a:srgbClr val="002E5F"/>
                </a:solidFill>
              </a:rPr>
              <a:t>(x="log", y="log")</a:t>
            </a:r>
            <a:endParaRPr lang="en-US" sz="2400" dirty="0">
              <a:solidFill>
                <a:srgbClr val="002E5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94CADB-F866-4BBE-A69D-63E3D707784F}"/>
              </a:ext>
            </a:extLst>
          </p:cNvPr>
          <p:cNvSpPr/>
          <p:nvPr/>
        </p:nvSpPr>
        <p:spPr>
          <a:xfrm>
            <a:off x="483625" y="898381"/>
            <a:ext cx="1142006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E5F"/>
                </a:solidFill>
              </a:rPr>
              <a:t>Use logarithmic scale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744EE10-C50B-4698-9DFE-A0D52FB3D143}"/>
              </a:ext>
            </a:extLst>
          </p:cNvPr>
          <p:cNvSpPr/>
          <p:nvPr/>
        </p:nvSpPr>
        <p:spPr>
          <a:xfrm rot="5400000">
            <a:off x="3055289" y="3315598"/>
            <a:ext cx="781808" cy="436492"/>
          </a:xfrm>
          <a:prstGeom prst="rightArrow">
            <a:avLst/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215A05-45F4-49FF-9C2E-42BD6E151E00}"/>
              </a:ext>
            </a:extLst>
          </p:cNvPr>
          <p:cNvSpPr txBox="1"/>
          <p:nvPr/>
        </p:nvSpPr>
        <p:spPr>
          <a:xfrm>
            <a:off x="1934055" y="3990293"/>
            <a:ext cx="3460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2E5F"/>
                </a:solidFill>
              </a:rPr>
              <a:t>Log is natural logarithm. Also available log10 and log2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835E659-F32A-4D42-A4A8-F6CCDE92B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6" y="842975"/>
            <a:ext cx="5386879" cy="5009798"/>
          </a:xfrm>
          <a:prstGeom prst="rect">
            <a:avLst/>
          </a:prstGeom>
        </p:spPr>
      </p:pic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Change Scale Axis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8488334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rrow: Right 12">
            <a:extLst>
              <a:ext uri="{FF2B5EF4-FFF2-40B4-BE49-F238E27FC236}">
                <a16:creationId xmlns:a16="http://schemas.microsoft.com/office/drawing/2014/main" id="{E744EE10-C50B-4698-9DFE-A0D52FB3D143}"/>
              </a:ext>
            </a:extLst>
          </p:cNvPr>
          <p:cNvSpPr/>
          <p:nvPr/>
        </p:nvSpPr>
        <p:spPr>
          <a:xfrm rot="5400000">
            <a:off x="2915614" y="4645964"/>
            <a:ext cx="781808" cy="436492"/>
          </a:xfrm>
          <a:prstGeom prst="rightArrow">
            <a:avLst/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Change Scale Axis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FE2457-A0B4-44AA-8BCE-B85FED383AA6}"/>
              </a:ext>
            </a:extLst>
          </p:cNvPr>
          <p:cNvSpPr/>
          <p:nvPr/>
        </p:nvSpPr>
        <p:spPr>
          <a:xfrm>
            <a:off x="373523" y="1039826"/>
            <a:ext cx="6279873" cy="335906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ggplot(iris, aes(x=Petal.Length</a:t>
            </a:r>
            <a:r>
              <a:rPr lang="en-US" sz="2400" b="1" dirty="0">
                <a:solidFill>
                  <a:srgbClr val="002E5F"/>
                </a:solidFill>
              </a:rPr>
              <a:t>/2.54</a:t>
            </a:r>
            <a:r>
              <a:rPr lang="en-US" sz="2400" dirty="0">
                <a:solidFill>
                  <a:srgbClr val="002E5F"/>
                </a:solidFill>
              </a:rPr>
              <a:t>, y=Petal.Width</a:t>
            </a:r>
            <a:r>
              <a:rPr lang="en-US" sz="2400" b="1" dirty="0">
                <a:solidFill>
                  <a:srgbClr val="002E5F"/>
                </a:solidFill>
              </a:rPr>
              <a:t>/2.54</a:t>
            </a:r>
            <a:r>
              <a:rPr lang="en-US" sz="2400" dirty="0">
                <a:solidFill>
                  <a:srgbClr val="002E5F"/>
                </a:solidFill>
              </a:rPr>
              <a:t>, color=Species)) + geom_point(size=6, alpha=0.5)+theme_bw()+ </a:t>
            </a:r>
            <a:r>
              <a:rPr lang="en-US" sz="2400" b="1" dirty="0">
                <a:solidFill>
                  <a:srgbClr val="002E5F"/>
                </a:solidFill>
              </a:rPr>
              <a:t>labs</a:t>
            </a:r>
            <a:r>
              <a:rPr lang="en-US" sz="2400" dirty="0">
                <a:solidFill>
                  <a:srgbClr val="002E5F"/>
                </a:solidFill>
              </a:rPr>
              <a:t>(title = "Iris", subtitle = "Relationship between Petal Lengh and Petal Width", x = "Petal Length </a:t>
            </a:r>
            <a:r>
              <a:rPr lang="en-US" sz="2400" b="1" dirty="0">
                <a:solidFill>
                  <a:srgbClr val="002E5F"/>
                </a:solidFill>
              </a:rPr>
              <a:t>(Inches</a:t>
            </a:r>
            <a:r>
              <a:rPr lang="en-US" sz="2400" dirty="0">
                <a:solidFill>
                  <a:srgbClr val="002E5F"/>
                </a:solidFill>
              </a:rPr>
              <a:t>)", y= "Petal Width</a:t>
            </a:r>
            <a:r>
              <a:rPr lang="en-US" sz="2400" b="1" dirty="0">
                <a:solidFill>
                  <a:srgbClr val="002E5F"/>
                </a:solidFill>
              </a:rPr>
              <a:t>(Inches)")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1A2A17-16FD-4520-B533-D6289F89D1B0}"/>
              </a:ext>
            </a:extLst>
          </p:cNvPr>
          <p:cNvSpPr txBox="1"/>
          <p:nvPr/>
        </p:nvSpPr>
        <p:spPr>
          <a:xfrm>
            <a:off x="832821" y="5291396"/>
            <a:ext cx="4808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Make sure to reflect it in the legend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5FEA39-9B4A-4B3D-89E9-5563CCC50008}"/>
              </a:ext>
            </a:extLst>
          </p:cNvPr>
          <p:cNvSpPr txBox="1"/>
          <p:nvPr/>
        </p:nvSpPr>
        <p:spPr>
          <a:xfrm>
            <a:off x="6951688" y="1059533"/>
            <a:ext cx="4635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2E5F"/>
                </a:solidFill>
              </a:rPr>
              <a:t>Calculate a on the fly equivalence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E63224B-3A19-4189-AE99-B3E3AB1CCF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246" y="1559451"/>
            <a:ext cx="4735325" cy="4403852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D0753691-4DBB-4F56-B882-50C0CCAC4B30}"/>
              </a:ext>
            </a:extLst>
          </p:cNvPr>
          <p:cNvSpPr/>
          <p:nvPr/>
        </p:nvSpPr>
        <p:spPr>
          <a:xfrm>
            <a:off x="5750513" y="1118464"/>
            <a:ext cx="1091326" cy="436492"/>
          </a:xfrm>
          <a:prstGeom prst="rightArrow">
            <a:avLst/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47125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576004" y="60614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SET thicks of the grid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AB9662-4C2D-41D1-ADA6-BBB850DF1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2420" y="2340621"/>
            <a:ext cx="5106460" cy="349191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CB2A5A4-F40A-4FBA-88BF-C0275EA56F2A}"/>
              </a:ext>
            </a:extLst>
          </p:cNvPr>
          <p:cNvSpPr/>
          <p:nvPr/>
        </p:nvSpPr>
        <p:spPr>
          <a:xfrm rot="5400000">
            <a:off x="4385666" y="3620308"/>
            <a:ext cx="1396341" cy="436492"/>
          </a:xfrm>
          <a:prstGeom prst="rightArrow">
            <a:avLst>
              <a:gd name="adj1" fmla="val 37856"/>
              <a:gd name="adj2" fmla="val 68683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B172B5-F5CB-440F-AE20-5AA599C42B43}"/>
              </a:ext>
            </a:extLst>
          </p:cNvPr>
          <p:cNvSpPr/>
          <p:nvPr/>
        </p:nvSpPr>
        <p:spPr>
          <a:xfrm>
            <a:off x="807023" y="1401941"/>
            <a:ext cx="6326046" cy="20005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2E5F"/>
                </a:solidFill>
              </a:rPr>
              <a:t>Add</a:t>
            </a:r>
          </a:p>
          <a:p>
            <a:r>
              <a:rPr lang="en-US" sz="2200" dirty="0">
                <a:solidFill>
                  <a:srgbClr val="002E5F"/>
                </a:solidFill>
              </a:rPr>
              <a:t>+ </a:t>
            </a:r>
            <a:r>
              <a:rPr lang="en-US" sz="2200" b="1" dirty="0">
                <a:solidFill>
                  <a:srgbClr val="002E5F"/>
                </a:solidFill>
              </a:rPr>
              <a:t>scale_x_continuous</a:t>
            </a:r>
            <a:r>
              <a:rPr lang="en-US" sz="2200" dirty="0">
                <a:solidFill>
                  <a:srgbClr val="002E5F"/>
                </a:solidFill>
              </a:rPr>
              <a:t>(</a:t>
            </a:r>
            <a:r>
              <a:rPr lang="en-US" sz="2200" b="1" dirty="0">
                <a:solidFill>
                  <a:srgbClr val="002E5F"/>
                </a:solidFill>
              </a:rPr>
              <a:t>minor_breaks </a:t>
            </a:r>
            <a:r>
              <a:rPr lang="en-US" sz="2200" dirty="0">
                <a:solidFill>
                  <a:srgbClr val="002E5F"/>
                </a:solidFill>
              </a:rPr>
              <a:t>= </a:t>
            </a:r>
            <a:r>
              <a:rPr lang="en-US" sz="2200" b="1" dirty="0">
                <a:solidFill>
                  <a:srgbClr val="002E5F"/>
                </a:solidFill>
              </a:rPr>
              <a:t>seq(0,3, 0.5),</a:t>
            </a:r>
          </a:p>
          <a:p>
            <a:r>
              <a:rPr lang="en-US" sz="2200" b="1" dirty="0">
                <a:solidFill>
                  <a:srgbClr val="002E5F"/>
                </a:solidFill>
              </a:rPr>
              <a:t>breaks</a:t>
            </a:r>
            <a:r>
              <a:rPr lang="en-US" sz="2200" dirty="0">
                <a:solidFill>
                  <a:srgbClr val="002E5F"/>
                </a:solidFill>
              </a:rPr>
              <a:t> = </a:t>
            </a:r>
            <a:r>
              <a:rPr lang="en-US" sz="2200" b="1" dirty="0">
                <a:solidFill>
                  <a:srgbClr val="002E5F"/>
                </a:solidFill>
              </a:rPr>
              <a:t>seq(0,3,1))+</a:t>
            </a:r>
          </a:p>
          <a:p>
            <a:r>
              <a:rPr lang="en-US" sz="2200" b="1" dirty="0">
                <a:solidFill>
                  <a:srgbClr val="002E5F"/>
                </a:solidFill>
              </a:rPr>
              <a:t> </a:t>
            </a:r>
            <a:r>
              <a:rPr lang="en-US" sz="2200" dirty="0">
                <a:solidFill>
                  <a:srgbClr val="002E5F"/>
                </a:solidFill>
              </a:rPr>
              <a:t>scale_y_continuous(minor_breaks = seq</a:t>
            </a:r>
            <a:r>
              <a:rPr lang="en-US" sz="2200" b="1" dirty="0">
                <a:solidFill>
                  <a:srgbClr val="002E5F"/>
                </a:solidFill>
              </a:rPr>
              <a:t>(0,2, 0.25), </a:t>
            </a:r>
            <a:r>
              <a:rPr lang="en-US" sz="2200" dirty="0">
                <a:solidFill>
                  <a:srgbClr val="002E5F"/>
                </a:solidFill>
              </a:rPr>
              <a:t>breaks = seq(0,2,0.5))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4E982B4-1528-48BF-BA08-E35FDD87F141}"/>
              </a:ext>
            </a:extLst>
          </p:cNvPr>
          <p:cNvSpPr/>
          <p:nvPr/>
        </p:nvSpPr>
        <p:spPr>
          <a:xfrm rot="16200000">
            <a:off x="3865127" y="1510657"/>
            <a:ext cx="646331" cy="436492"/>
          </a:xfrm>
          <a:prstGeom prst="rightArrow">
            <a:avLst>
              <a:gd name="adj1" fmla="val 37856"/>
              <a:gd name="adj2" fmla="val 50000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56B917-7655-4091-BA07-AAC63E32AE3A}"/>
              </a:ext>
            </a:extLst>
          </p:cNvPr>
          <p:cNvSpPr txBox="1"/>
          <p:nvPr/>
        </p:nvSpPr>
        <p:spPr>
          <a:xfrm>
            <a:off x="2750418" y="915161"/>
            <a:ext cx="41366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002E5F"/>
                </a:solidFill>
              </a:rPr>
              <a:t>Smaller grid no visible number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274AA5-3D40-4647-A900-C58159E7F4C6}"/>
              </a:ext>
            </a:extLst>
          </p:cNvPr>
          <p:cNvSpPr txBox="1"/>
          <p:nvPr/>
        </p:nvSpPr>
        <p:spPr>
          <a:xfrm>
            <a:off x="-4613" y="2777993"/>
            <a:ext cx="13295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002E5F"/>
                </a:solidFill>
              </a:rPr>
              <a:t>Major grid visible number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6B19A3-F095-41B3-B6D1-A60759EBA718}"/>
              </a:ext>
            </a:extLst>
          </p:cNvPr>
          <p:cNvSpPr txBox="1"/>
          <p:nvPr/>
        </p:nvSpPr>
        <p:spPr>
          <a:xfrm>
            <a:off x="2576812" y="4536725"/>
            <a:ext cx="41366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002E5F"/>
                </a:solidFill>
              </a:rPr>
              <a:t> Seq(start, max, every how many)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4E9463B-1003-420D-933F-CCE2461E83B6}"/>
              </a:ext>
            </a:extLst>
          </p:cNvPr>
          <p:cNvSpPr/>
          <p:nvPr/>
        </p:nvSpPr>
        <p:spPr>
          <a:xfrm rot="9299892">
            <a:off x="145883" y="2458014"/>
            <a:ext cx="624576" cy="311499"/>
          </a:xfrm>
          <a:prstGeom prst="rightArrow">
            <a:avLst>
              <a:gd name="adj1" fmla="val 37856"/>
              <a:gd name="adj2" fmla="val 50000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73199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Export your graphs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2E5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3074" name="Picture 2" descr="Creating and Saving Graphs - R Base Graphs - Easy Guides - Wiki - STHDA">
            <a:extLst>
              <a:ext uri="{FF2B5EF4-FFF2-40B4-BE49-F238E27FC236}">
                <a16:creationId xmlns:a16="http://schemas.microsoft.com/office/drawing/2014/main" id="{8ABDEDA2-B40A-4F8D-8F22-981A62639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83" y="1122870"/>
            <a:ext cx="38100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036312-7A76-4AAF-B88E-8428A454858E}"/>
              </a:ext>
            </a:extLst>
          </p:cNvPr>
          <p:cNvSpPr txBox="1"/>
          <p:nvPr/>
        </p:nvSpPr>
        <p:spPr>
          <a:xfrm>
            <a:off x="5523469" y="2247504"/>
            <a:ext cx="3264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solidFill>
                  <a:srgbClr val="002E5F"/>
                </a:solidFill>
              </a:rPr>
              <a:t>ggsave</a:t>
            </a:r>
            <a:r>
              <a:rPr lang="en-GB" sz="2400" dirty="0">
                <a:solidFill>
                  <a:srgbClr val="002E5F"/>
                </a:solidFill>
              </a:rPr>
              <a:t>(filename='Figure1.tiff', dpi=600, path='Graph')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9206304-311E-4742-BDC4-438A817FCE3A}"/>
              </a:ext>
            </a:extLst>
          </p:cNvPr>
          <p:cNvSpPr/>
          <p:nvPr/>
        </p:nvSpPr>
        <p:spPr>
          <a:xfrm>
            <a:off x="8748229" y="2302369"/>
            <a:ext cx="646331" cy="436492"/>
          </a:xfrm>
          <a:prstGeom prst="rightArrow">
            <a:avLst>
              <a:gd name="adj1" fmla="val 37856"/>
              <a:gd name="adj2" fmla="val 50000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3D1D6A7-05C4-4254-8707-6375EDE2E47D}"/>
              </a:ext>
            </a:extLst>
          </p:cNvPr>
          <p:cNvSpPr/>
          <p:nvPr/>
        </p:nvSpPr>
        <p:spPr>
          <a:xfrm>
            <a:off x="7728881" y="2694736"/>
            <a:ext cx="646331" cy="436492"/>
          </a:xfrm>
          <a:prstGeom prst="rightArrow">
            <a:avLst>
              <a:gd name="adj1" fmla="val 37856"/>
              <a:gd name="adj2" fmla="val 50000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3F45872-B059-42FE-8641-A5979E1B9FA6}"/>
              </a:ext>
            </a:extLst>
          </p:cNvPr>
          <p:cNvSpPr/>
          <p:nvPr/>
        </p:nvSpPr>
        <p:spPr>
          <a:xfrm>
            <a:off x="7405715" y="3169644"/>
            <a:ext cx="646331" cy="436492"/>
          </a:xfrm>
          <a:prstGeom prst="rightArrow">
            <a:avLst>
              <a:gd name="adj1" fmla="val 37856"/>
              <a:gd name="adj2" fmla="val 50000"/>
            </a:avLst>
          </a:prstGeom>
          <a:solidFill>
            <a:srgbClr val="002E5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7FD-5CB3-4034-B6DF-55C5E1A6E21D}"/>
              </a:ext>
            </a:extLst>
          </p:cNvPr>
          <p:cNvSpPr txBox="1"/>
          <p:nvPr/>
        </p:nvSpPr>
        <p:spPr>
          <a:xfrm>
            <a:off x="9508402" y="2335949"/>
            <a:ext cx="2341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rgbClr val="002E5F"/>
                </a:solidFill>
              </a:rPr>
              <a:t>How I want to call it </a:t>
            </a:r>
            <a:endParaRPr lang="en-GB" sz="2000" dirty="0">
              <a:solidFill>
                <a:srgbClr val="002E5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C8C3E8-7DDE-4DA7-9737-265EBB2203EE}"/>
              </a:ext>
            </a:extLst>
          </p:cNvPr>
          <p:cNvSpPr txBox="1"/>
          <p:nvPr/>
        </p:nvSpPr>
        <p:spPr>
          <a:xfrm>
            <a:off x="8469136" y="2794103"/>
            <a:ext cx="2341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rgbClr val="002E5F"/>
                </a:solidFill>
              </a:rPr>
              <a:t>How big</a:t>
            </a:r>
            <a:endParaRPr lang="en-GB" sz="2000" dirty="0">
              <a:solidFill>
                <a:srgbClr val="002E5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A01BAC-FEA3-4338-8FC5-66B6AFD43090}"/>
              </a:ext>
            </a:extLst>
          </p:cNvPr>
          <p:cNvSpPr txBox="1"/>
          <p:nvPr/>
        </p:nvSpPr>
        <p:spPr>
          <a:xfrm>
            <a:off x="8052046" y="3232629"/>
            <a:ext cx="2341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rgbClr val="002E5F"/>
                </a:solidFill>
              </a:rPr>
              <a:t>Where I am saving </a:t>
            </a:r>
            <a:endParaRPr lang="en-GB" sz="2000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747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252;p21" descr="R Activity - Evolution and Genomics">
            <a:extLst>
              <a:ext uri="{FF2B5EF4-FFF2-40B4-BE49-F238E27FC236}">
                <a16:creationId xmlns:a16="http://schemas.microsoft.com/office/drawing/2014/main" id="{FDF50D6A-4127-446D-A535-9302AB2DA6A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77841" y="225374"/>
            <a:ext cx="8942325" cy="579015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5"/>
          <p:cNvSpPr txBox="1"/>
          <p:nvPr/>
        </p:nvSpPr>
        <p:spPr>
          <a:xfrm>
            <a:off x="0" y="2228712"/>
            <a:ext cx="3253135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 Studio interface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028994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908605" y="116895"/>
            <a:ext cx="954349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 Studio workspace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8B9B4E-A898-4489-AA6B-B97BCCF6E3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649"/>
          <a:stretch/>
        </p:blipFill>
        <p:spPr>
          <a:xfrm>
            <a:off x="449633" y="1184726"/>
            <a:ext cx="4819902" cy="43260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14C5A9-35C6-4511-8EF7-4A5F7F22322E}"/>
              </a:ext>
            </a:extLst>
          </p:cNvPr>
          <p:cNvSpPr txBox="1"/>
          <p:nvPr/>
        </p:nvSpPr>
        <p:spPr>
          <a:xfrm>
            <a:off x="5574337" y="1275845"/>
            <a:ext cx="6343902" cy="410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dirty="0">
                <a:solidFill>
                  <a:srgbClr val="002E5F"/>
                </a:solidFill>
              </a:rPr>
              <a:t>Your workspace shall look something like this </a:t>
            </a:r>
          </a:p>
          <a:p>
            <a:pPr>
              <a:lnSpc>
                <a:spcPct val="150000"/>
              </a:lnSpc>
            </a:pPr>
            <a:endParaRPr lang="it-IT" sz="2200" dirty="0">
              <a:solidFill>
                <a:srgbClr val="002E5F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A </a:t>
            </a:r>
            <a:r>
              <a:rPr lang="it-IT" sz="2200" b="1" dirty="0">
                <a:solidFill>
                  <a:srgbClr val="002E5F"/>
                </a:solidFill>
              </a:rPr>
              <a:t>project folder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Within the folder a series of </a:t>
            </a:r>
            <a:r>
              <a:rPr lang="it-IT" sz="2200" b="1" dirty="0">
                <a:solidFill>
                  <a:srgbClr val="002E5F"/>
                </a:solidFill>
              </a:rPr>
              <a:t>subfolders</a:t>
            </a:r>
            <a:r>
              <a:rPr lang="it-IT" sz="2200" dirty="0">
                <a:solidFill>
                  <a:srgbClr val="002E5F"/>
                </a:solidFill>
              </a:rPr>
              <a:t>: Challenges, Code, Data, Graphs, 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A Rstudio </a:t>
            </a:r>
            <a:r>
              <a:rPr lang="it-IT" sz="2200" b="1" dirty="0">
                <a:solidFill>
                  <a:srgbClr val="002E5F"/>
                </a:solidFill>
              </a:rPr>
              <a:t>project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dirty="0">
                <a:solidFill>
                  <a:srgbClr val="002E5F"/>
                </a:solidFill>
              </a:rPr>
              <a:t>A </a:t>
            </a:r>
            <a:r>
              <a:rPr lang="it-IT" sz="2200" b="1" dirty="0">
                <a:solidFill>
                  <a:srgbClr val="002E5F"/>
                </a:solidFill>
              </a:rPr>
              <a:t>.Rdata</a:t>
            </a:r>
            <a:r>
              <a:rPr lang="it-IT" sz="2200" dirty="0">
                <a:solidFill>
                  <a:srgbClr val="002E5F"/>
                </a:solidFill>
              </a:rPr>
              <a:t> file and a </a:t>
            </a:r>
            <a:r>
              <a:rPr lang="it-IT" sz="2200" b="1" dirty="0">
                <a:solidFill>
                  <a:srgbClr val="002E5F"/>
                </a:solidFill>
              </a:rPr>
              <a:t>.Rhistory</a:t>
            </a:r>
            <a:r>
              <a:rPr lang="it-IT" sz="2200" dirty="0">
                <a:solidFill>
                  <a:srgbClr val="002E5F"/>
                </a:solidFill>
              </a:rPr>
              <a:t> file (both generated authomatically by the system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440F5BA-682B-43A5-8BB7-95A3A015EFD0}"/>
              </a:ext>
            </a:extLst>
          </p:cNvPr>
          <p:cNvSpPr/>
          <p:nvPr/>
        </p:nvSpPr>
        <p:spPr>
          <a:xfrm>
            <a:off x="684284" y="1720069"/>
            <a:ext cx="1616765" cy="54002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7CBA9EC-B374-4721-9B60-69FE5D59F7EF}"/>
              </a:ext>
            </a:extLst>
          </p:cNvPr>
          <p:cNvSpPr/>
          <p:nvPr/>
        </p:nvSpPr>
        <p:spPr>
          <a:xfrm>
            <a:off x="684284" y="2449146"/>
            <a:ext cx="1258956" cy="54002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4729257-1449-4EE9-AE67-77BFF66DCC01}"/>
              </a:ext>
            </a:extLst>
          </p:cNvPr>
          <p:cNvSpPr/>
          <p:nvPr/>
        </p:nvSpPr>
        <p:spPr>
          <a:xfrm>
            <a:off x="505379" y="2995798"/>
            <a:ext cx="1616765" cy="105665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7EBA405-0086-4D39-9280-C2DE38C87A5C}"/>
              </a:ext>
            </a:extLst>
          </p:cNvPr>
          <p:cNvSpPr/>
          <p:nvPr/>
        </p:nvSpPr>
        <p:spPr>
          <a:xfrm>
            <a:off x="505378" y="3884617"/>
            <a:ext cx="1921567" cy="54002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E2B6FD-D24B-4AC8-A2CC-5939B70605D7}"/>
              </a:ext>
            </a:extLst>
          </p:cNvPr>
          <p:cNvCxnSpPr>
            <a:cxnSpLocks/>
          </p:cNvCxnSpPr>
          <p:nvPr/>
        </p:nvCxnSpPr>
        <p:spPr>
          <a:xfrm flipH="1" flipV="1">
            <a:off x="2355425" y="1971368"/>
            <a:ext cx="3324928" cy="63712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014E81-46CA-41DB-860E-CA6FAC7981FA}"/>
              </a:ext>
            </a:extLst>
          </p:cNvPr>
          <p:cNvCxnSpPr>
            <a:cxnSpLocks/>
            <a:endCxn id="15" idx="6"/>
          </p:cNvCxnSpPr>
          <p:nvPr/>
        </p:nvCxnSpPr>
        <p:spPr>
          <a:xfrm flipH="1">
            <a:off x="2122144" y="3098240"/>
            <a:ext cx="3558209" cy="4258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C1A0F7C-4B8B-46BB-9C82-A66281086555}"/>
              </a:ext>
            </a:extLst>
          </p:cNvPr>
          <p:cNvCxnSpPr>
            <a:cxnSpLocks/>
          </p:cNvCxnSpPr>
          <p:nvPr/>
        </p:nvCxnSpPr>
        <p:spPr>
          <a:xfrm flipH="1">
            <a:off x="2426945" y="4100936"/>
            <a:ext cx="3253408" cy="536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62E8CEC-3AA2-4D4F-9419-E405784362C2}"/>
              </a:ext>
            </a:extLst>
          </p:cNvPr>
          <p:cNvCxnSpPr>
            <a:cxnSpLocks/>
          </p:cNvCxnSpPr>
          <p:nvPr/>
        </p:nvCxnSpPr>
        <p:spPr>
          <a:xfrm flipH="1" flipV="1">
            <a:off x="1943241" y="2737748"/>
            <a:ext cx="3684104" cy="18161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76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/>
          <p:nvPr/>
        </p:nvSpPr>
        <p:spPr>
          <a:xfrm>
            <a:off x="2600004" y="80316"/>
            <a:ext cx="703999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>
                <a:solidFill>
                  <a:srgbClr val="002E5F"/>
                </a:solidFill>
                <a:latin typeface="Integral CF Bold" panose="00000800000000000000" pitchFamily="50" charset="0"/>
                <a:ea typeface="Calibri"/>
                <a:cs typeface="Calibri"/>
                <a:sym typeface="Calibri"/>
              </a:rPr>
              <a:t>R Studio interface</a:t>
            </a:r>
            <a:endParaRPr sz="1200" dirty="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5B84CF-28E0-4C1F-A6B8-394E43BEC566}"/>
              </a:ext>
            </a:extLst>
          </p:cNvPr>
          <p:cNvSpPr/>
          <p:nvPr/>
        </p:nvSpPr>
        <p:spPr>
          <a:xfrm>
            <a:off x="0" y="6164621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16137-050A-4F54-8511-771115B821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557735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57B8C-25E7-40C7-A785-613CFBF85B91}"/>
              </a:ext>
            </a:extLst>
          </p:cNvPr>
          <p:cNvSpPr/>
          <p:nvPr/>
        </p:nvSpPr>
        <p:spPr>
          <a:xfrm>
            <a:off x="5058931" y="6560598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A8F028A-46DF-4AA2-A662-81209484E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423" y="1057306"/>
            <a:ext cx="5736306" cy="4351338"/>
          </a:xfrm>
          <a:ln>
            <a:solidFill>
              <a:srgbClr val="002E5F"/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it-IT" b="1" dirty="0">
                <a:solidFill>
                  <a:srgbClr val="002E5F"/>
                </a:solidFill>
              </a:rPr>
              <a:t>Data types</a:t>
            </a:r>
          </a:p>
          <a:p>
            <a:pPr marL="0" indent="0">
              <a:buNone/>
            </a:pPr>
            <a:endParaRPr lang="it-IT" dirty="0">
              <a:solidFill>
                <a:srgbClr val="002E5F"/>
              </a:solidFill>
            </a:endParaRPr>
          </a:p>
          <a:p>
            <a:pPr marL="0" indent="0">
              <a:buNone/>
            </a:pPr>
            <a:r>
              <a:rPr lang="it-IT" b="1" i="1" dirty="0">
                <a:solidFill>
                  <a:srgbClr val="002E5F"/>
                </a:solidFill>
              </a:rPr>
              <a:t>Vector</a:t>
            </a:r>
            <a:r>
              <a:rPr lang="it-IT" dirty="0">
                <a:solidFill>
                  <a:srgbClr val="002E5F"/>
                </a:solidFill>
              </a:rPr>
              <a:t>: monodimential (either a column or a row) One dimentional collection of data</a:t>
            </a:r>
          </a:p>
          <a:p>
            <a:pPr marL="0" indent="0">
              <a:buNone/>
            </a:pPr>
            <a:r>
              <a:rPr lang="it-IT" b="1" i="1" dirty="0">
                <a:solidFill>
                  <a:srgbClr val="002E5F"/>
                </a:solidFill>
              </a:rPr>
              <a:t>Matrix</a:t>
            </a:r>
            <a:r>
              <a:rPr lang="it-IT" dirty="0">
                <a:solidFill>
                  <a:srgbClr val="002E5F"/>
                </a:solidFill>
              </a:rPr>
              <a:t>: bidimential collection of data </a:t>
            </a:r>
          </a:p>
          <a:p>
            <a:pPr marL="0" indent="0">
              <a:buNone/>
            </a:pPr>
            <a:r>
              <a:rPr lang="it-IT" b="1" i="1" dirty="0">
                <a:solidFill>
                  <a:srgbClr val="002E5F"/>
                </a:solidFill>
              </a:rPr>
              <a:t>Array</a:t>
            </a:r>
            <a:r>
              <a:rPr lang="it-IT" dirty="0">
                <a:solidFill>
                  <a:srgbClr val="002E5F"/>
                </a:solidFill>
              </a:rPr>
              <a:t>: multidimentional collection of data </a:t>
            </a:r>
          </a:p>
          <a:p>
            <a:pPr marL="0" indent="0">
              <a:buNone/>
            </a:pPr>
            <a:r>
              <a:rPr lang="it-IT" b="1" i="1" dirty="0">
                <a:solidFill>
                  <a:srgbClr val="002E5F"/>
                </a:solidFill>
              </a:rPr>
              <a:t>Data frame</a:t>
            </a:r>
            <a:r>
              <a:rPr lang="it-IT" dirty="0">
                <a:solidFill>
                  <a:srgbClr val="002E5F"/>
                </a:solidFill>
              </a:rPr>
              <a:t>: different type variables (similar to a table in spreadsheet)</a:t>
            </a:r>
          </a:p>
          <a:p>
            <a:pPr marL="0" indent="0">
              <a:buNone/>
            </a:pPr>
            <a:endParaRPr lang="it-IT" dirty="0">
              <a:solidFill>
                <a:srgbClr val="002E5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FA124-992A-40B1-BF5D-569390B65912}"/>
              </a:ext>
            </a:extLst>
          </p:cNvPr>
          <p:cNvSpPr txBox="1"/>
          <p:nvPr/>
        </p:nvSpPr>
        <p:spPr>
          <a:xfrm>
            <a:off x="6151253" y="1057306"/>
            <a:ext cx="5736304" cy="3539430"/>
          </a:xfrm>
          <a:prstGeom prst="rect">
            <a:avLst/>
          </a:prstGeom>
          <a:noFill/>
          <a:ln>
            <a:solidFill>
              <a:srgbClr val="002E5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rgbClr val="002E5F"/>
                </a:solidFill>
              </a:rPr>
              <a:t>Reading a Table</a:t>
            </a:r>
          </a:p>
          <a:p>
            <a:endParaRPr lang="it-IT" sz="2800" dirty="0">
              <a:solidFill>
                <a:srgbClr val="002E5F"/>
              </a:solidFill>
            </a:endParaRPr>
          </a:p>
          <a:p>
            <a:r>
              <a:rPr lang="it-IT" sz="2800" b="1" i="1" dirty="0">
                <a:solidFill>
                  <a:srgbClr val="002E5F"/>
                </a:solidFill>
              </a:rPr>
              <a:t>Variables: </a:t>
            </a:r>
            <a:r>
              <a:rPr lang="it-IT" sz="2800" dirty="0">
                <a:solidFill>
                  <a:srgbClr val="002E5F"/>
                </a:solidFill>
              </a:rPr>
              <a:t>The attributes of our dataset basically the Column</a:t>
            </a:r>
          </a:p>
          <a:p>
            <a:endParaRPr lang="it-IT" sz="2800" b="1" i="1" dirty="0">
              <a:solidFill>
                <a:srgbClr val="002E5F"/>
              </a:solidFill>
            </a:endParaRPr>
          </a:p>
          <a:p>
            <a:r>
              <a:rPr lang="it-IT" sz="2800" b="1" i="1" dirty="0">
                <a:solidFill>
                  <a:srgbClr val="002E5F"/>
                </a:solidFill>
              </a:rPr>
              <a:t>Observations: </a:t>
            </a:r>
            <a:r>
              <a:rPr lang="en-US" dirty="0">
                <a:solidFill>
                  <a:srgbClr val="002E5F"/>
                </a:solidFill>
              </a:rPr>
              <a:t> </a:t>
            </a:r>
            <a:r>
              <a:rPr lang="en-US" sz="2800" dirty="0">
                <a:solidFill>
                  <a:srgbClr val="002E5F"/>
                </a:solidFill>
              </a:rPr>
              <a:t>Measurements carried out in one or more individuals, based on one or more variables</a:t>
            </a:r>
            <a:endParaRPr lang="it-IT" sz="2800" b="1" i="1" dirty="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265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2" ma:contentTypeDescription="Create a new document." ma:contentTypeScope="" ma:versionID="0f8ad2f4fe52bae945251e874762bf62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366fa2ddbfc52b7e3f76afecaba00cc7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280D75-DE36-433C-A36A-D1D7F270A6EC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4671BF0-864A-44EB-8D90-267EAE0E8E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FD7CE9-E207-468D-9663-B40EDE0A8FE3}">
  <ds:schemaRefs>
    <ds:schemaRef ds:uri="http://schemas.microsoft.com/office/2006/documentManagement/types"/>
    <ds:schemaRef ds:uri="http://purl.org/dc/elements/1.1/"/>
    <ds:schemaRef ds:uri="http://purl.org/dc/terms/"/>
    <ds:schemaRef ds:uri="a4cecb87-7127-4cec-8ade-f39cabdda460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e0533433-c614-42f1-a6db-1e117b426f00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7710</TotalTime>
  <Words>3277</Words>
  <Application>Microsoft Office PowerPoint</Application>
  <PresentationFormat>Widescreen</PresentationFormat>
  <Paragraphs>388</Paragraphs>
  <Slides>66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4" baseType="lpstr">
      <vt:lpstr>Calibri</vt:lpstr>
      <vt:lpstr>Arial</vt:lpstr>
      <vt:lpstr>Integral CF Bold</vt:lpstr>
      <vt:lpstr>Calibri Light</vt:lpstr>
      <vt:lpstr>Roboto Slab</vt:lpstr>
      <vt:lpstr>Source Sans Pro</vt:lpstr>
      <vt:lpstr>Linux Libertine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HARRISON Ann</dc:creator>
  <cp:lastModifiedBy>MICHIELIN Lucia</cp:lastModifiedBy>
  <cp:revision>14</cp:revision>
  <dcterms:created xsi:type="dcterms:W3CDTF">2019-03-28T15:22:04Z</dcterms:created>
  <dcterms:modified xsi:type="dcterms:W3CDTF">2020-12-10T16:13:01Z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Order">
    <vt:r8>14622000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